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5" r:id="rId20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gs" Target="tags/tag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41.png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Relationship Id="rId3" Type="http://schemas.openxmlformats.org/officeDocument/2006/relationships/image" Target="../media/image7.png"/><Relationship Id="rId2" Type="http://schemas.openxmlformats.org/officeDocument/2006/relationships/image" Target="../media/image37.png"/><Relationship Id="rId1" Type="http://schemas.openxmlformats.org/officeDocument/2006/relationships/image" Target="../media/image3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1" Type="http://schemas.openxmlformats.org/officeDocument/2006/relationships/image" Target="../media/image42.png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5.jpeg"/><Relationship Id="rId3" Type="http://schemas.openxmlformats.org/officeDocument/2006/relationships/image" Target="../media/image44.jpeg"/><Relationship Id="rId2" Type="http://schemas.openxmlformats.org/officeDocument/2006/relationships/image" Target="../media/image7.png"/><Relationship Id="rId1" Type="http://schemas.openxmlformats.org/officeDocument/2006/relationships/image" Target="../media/image43.jpeg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8.png"/><Relationship Id="rId3" Type="http://schemas.openxmlformats.org/officeDocument/2006/relationships/image" Target="../media/image7.png"/><Relationship Id="rId2" Type="http://schemas.openxmlformats.org/officeDocument/2006/relationships/image" Target="../media/image47.png"/><Relationship Id="rId1" Type="http://schemas.openxmlformats.org/officeDocument/2006/relationships/image" Target="../media/image46.pn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image" Target="../media/image56.png"/><Relationship Id="rId8" Type="http://schemas.openxmlformats.org/officeDocument/2006/relationships/image" Target="../media/image55.png"/><Relationship Id="rId7" Type="http://schemas.openxmlformats.org/officeDocument/2006/relationships/image" Target="../media/image7.png"/><Relationship Id="rId6" Type="http://schemas.openxmlformats.org/officeDocument/2006/relationships/image" Target="../media/image54.jpeg"/><Relationship Id="rId5" Type="http://schemas.openxmlformats.org/officeDocument/2006/relationships/image" Target="../media/image53.jpeg"/><Relationship Id="rId4" Type="http://schemas.openxmlformats.org/officeDocument/2006/relationships/image" Target="../media/image52.jpeg"/><Relationship Id="rId3" Type="http://schemas.openxmlformats.org/officeDocument/2006/relationships/image" Target="../media/image51.jpeg"/><Relationship Id="rId2" Type="http://schemas.openxmlformats.org/officeDocument/2006/relationships/image" Target="../media/image50.jpeg"/><Relationship Id="rId12" Type="http://schemas.openxmlformats.org/officeDocument/2006/relationships/slideLayout" Target="../slideLayouts/slideLayout1.xml"/><Relationship Id="rId11" Type="http://schemas.openxmlformats.org/officeDocument/2006/relationships/image" Target="../media/image58.png"/><Relationship Id="rId10" Type="http://schemas.openxmlformats.org/officeDocument/2006/relationships/image" Target="../media/image57.png"/><Relationship Id="rId1" Type="http://schemas.openxmlformats.org/officeDocument/2006/relationships/image" Target="../media/image49.pn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7.png"/><Relationship Id="rId2" Type="http://schemas.openxmlformats.org/officeDocument/2006/relationships/image" Target="../media/image60.png"/><Relationship Id="rId1" Type="http://schemas.openxmlformats.org/officeDocument/2006/relationships/image" Target="../media/image5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1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7.png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1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7.png"/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3" Type="http://schemas.openxmlformats.org/officeDocument/2006/relationships/image" Target="../media/image7.png"/><Relationship Id="rId2" Type="http://schemas.openxmlformats.org/officeDocument/2006/relationships/image" Target="../media/image21.png"/><Relationship Id="rId1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1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image" Target="../media/image32.png"/><Relationship Id="rId8" Type="http://schemas.openxmlformats.org/officeDocument/2006/relationships/image" Target="../media/image31.png"/><Relationship Id="rId7" Type="http://schemas.openxmlformats.org/officeDocument/2006/relationships/image" Target="../media/image30.png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Relationship Id="rId3" Type="http://schemas.openxmlformats.org/officeDocument/2006/relationships/image" Target="../media/image26.png"/><Relationship Id="rId2" Type="http://schemas.openxmlformats.org/officeDocument/2006/relationships/image" Target="../media/image7.png"/><Relationship Id="rId13" Type="http://schemas.openxmlformats.org/officeDocument/2006/relationships/slideLayout" Target="../slideLayouts/slideLayout1.xml"/><Relationship Id="rId12" Type="http://schemas.openxmlformats.org/officeDocument/2006/relationships/image" Target="../media/image35.png"/><Relationship Id="rId11" Type="http://schemas.openxmlformats.org/officeDocument/2006/relationships/image" Target="../media/image34.png"/><Relationship Id="rId10" Type="http://schemas.openxmlformats.org/officeDocument/2006/relationships/image" Target="../media/image33.png"/><Relationship Id="rId1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5064252" y="1019555"/>
            <a:ext cx="2061971" cy="2211324"/>
          </a:xfrm>
          <a:prstGeom prst="rect">
            <a:avLst/>
          </a:prstGeom>
        </p:spPr>
      </p:pic>
      <p:sp>
        <p:nvSpPr>
          <p:cNvPr id="4" name="textbox 4"/>
          <p:cNvSpPr/>
          <p:nvPr/>
        </p:nvSpPr>
        <p:spPr>
          <a:xfrm>
            <a:off x="2404467" y="5194588"/>
            <a:ext cx="7744459" cy="66929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8000"/>
              </a:lnSpc>
            </a:pPr>
            <a:r>
              <a:rPr sz="4300" b="1" kern="0" spc="4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物流保险产业链数字科技服务商</a:t>
            </a:r>
            <a:endParaRPr lang="en-US" altLang="en-US" sz="4300" dirty="0"/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4464546" y="3483864"/>
            <a:ext cx="3326140" cy="1319783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30810" y="164465"/>
            <a:ext cx="3738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</a:rPr>
              <a:t>圣源祥保险经纪有限公司</a:t>
            </a:r>
            <a:endParaRPr lang="zh-CN" altLang="en-US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25530" y="0"/>
            <a:ext cx="966470" cy="123253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path"/>
          <p:cNvSpPr/>
          <p:nvPr/>
        </p:nvSpPr>
        <p:spPr>
          <a:xfrm>
            <a:off x="3629405" y="1530858"/>
            <a:ext cx="3127248" cy="3110483"/>
          </a:xfrm>
          <a:custGeom>
            <a:avLst/>
            <a:gdLst/>
            <a:ahLst/>
            <a:cxnLst/>
            <a:rect l="0" t="0" r="0" b="0"/>
            <a:pathLst>
              <a:path w="4924" h="4898">
                <a:moveTo>
                  <a:pt x="0" y="816"/>
                </a:moveTo>
                <a:moveTo>
                  <a:pt x="0" y="816"/>
                </a:moveTo>
                <a:cubicBezTo>
                  <a:pt x="0" y="365"/>
                  <a:pt x="365" y="0"/>
                  <a:pt x="816" y="0"/>
                </a:cubicBezTo>
                <a:lnTo>
                  <a:pt x="4108" y="0"/>
                </a:lnTo>
                <a:cubicBezTo>
                  <a:pt x="4559" y="0"/>
                  <a:pt x="4924" y="365"/>
                  <a:pt x="4924" y="816"/>
                </a:cubicBezTo>
                <a:lnTo>
                  <a:pt x="4924" y="4081"/>
                </a:lnTo>
                <a:cubicBezTo>
                  <a:pt x="4924" y="4532"/>
                  <a:pt x="4559" y="4898"/>
                  <a:pt x="4108" y="4898"/>
                </a:cubicBezTo>
                <a:lnTo>
                  <a:pt x="816" y="4898"/>
                </a:lnTo>
                <a:cubicBezTo>
                  <a:pt x="365" y="4898"/>
                  <a:pt x="0" y="4532"/>
                  <a:pt x="0" y="4081"/>
                </a:cubicBezTo>
                <a:lnTo>
                  <a:pt x="0" y="816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520" name="rect"/>
          <p:cNvSpPr/>
          <p:nvPr/>
        </p:nvSpPr>
        <p:spPr>
          <a:xfrm>
            <a:off x="3733038" y="2622041"/>
            <a:ext cx="1286255" cy="1022604"/>
          </a:xfrm>
          <a:prstGeom prst="rect">
            <a:avLst/>
          </a:prstGeom>
          <a:solidFill>
            <a:srgbClr val="324273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522" name="path"/>
          <p:cNvSpPr/>
          <p:nvPr/>
        </p:nvSpPr>
        <p:spPr>
          <a:xfrm>
            <a:off x="3723513" y="2792476"/>
            <a:ext cx="1305305" cy="861694"/>
          </a:xfrm>
          <a:custGeom>
            <a:avLst/>
            <a:gdLst/>
            <a:ahLst/>
            <a:cxnLst/>
            <a:rect l="0" t="0" r="0" b="0"/>
            <a:pathLst>
              <a:path w="2055" h="1356">
                <a:moveTo>
                  <a:pt x="2040" y="0"/>
                </a:moveTo>
                <a:lnTo>
                  <a:pt x="2040" y="1073"/>
                </a:lnTo>
                <a:moveTo>
                  <a:pt x="1772" y="1341"/>
                </a:moveTo>
                <a:lnTo>
                  <a:pt x="283" y="1341"/>
                </a:lnTo>
                <a:moveTo>
                  <a:pt x="15" y="1073"/>
                </a:moveTo>
                <a:lnTo>
                  <a:pt x="15" y="0"/>
                </a:lnTo>
              </a:path>
            </a:pathLst>
          </a:custGeom>
          <a:noFill/>
          <a:ln w="19050" cap="flat">
            <a:solidFill>
              <a:srgbClr val="192D54">
                <a:alpha val="100000"/>
              </a:srgbClr>
            </a:solidFill>
            <a:prstDash val="dash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graphicFrame>
        <p:nvGraphicFramePr>
          <p:cNvPr id="524" name="table 524"/>
          <p:cNvGraphicFramePr>
            <a:graphicFrameLocks noGrp="1"/>
          </p:cNvGraphicFramePr>
          <p:nvPr/>
        </p:nvGraphicFramePr>
        <p:xfrm>
          <a:off x="3619880" y="1521333"/>
          <a:ext cx="3145789" cy="3129279"/>
        </p:xfrm>
        <a:graphic>
          <a:graphicData uri="http://schemas.openxmlformats.org/drawingml/2006/table">
            <a:tbl>
              <a:tblPr/>
              <a:tblGrid>
                <a:gridCol w="3145789"/>
              </a:tblGrid>
              <a:tr h="311022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9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49000"/>
                        </a:lnSpc>
                      </a:pPr>
                      <a:endParaRPr lang="en-US" altLang="en-US" sz="1000" dirty="0"/>
                    </a:p>
                    <a:p>
                      <a:pPr marL="519430" algn="l" rtl="0" eaLnBrk="0">
                        <a:lnSpc>
                          <a:spcPct val="97000"/>
                        </a:lnSpc>
                        <a:spcBef>
                          <a:spcPts val="5"/>
                        </a:spcBef>
                      </a:pPr>
                      <a:r>
                        <a:rPr sz="1800" b="1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互联网银行账户体系</a:t>
                      </a:r>
                      <a:endParaRPr lang="en-US" altLang="en-US" sz="1800" dirty="0"/>
                    </a:p>
                    <a:p>
                      <a:pPr algn="l" rtl="0" eaLnBrk="0">
                        <a:lnSpc>
                          <a:spcPct val="101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1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marL="349250" algn="l" rtl="0" eaLnBrk="0">
                        <a:lnSpc>
                          <a:spcPct val="94000"/>
                        </a:lnSpc>
                        <a:spcBef>
                          <a:spcPts val="455"/>
                        </a:spcBef>
                      </a:pPr>
                      <a:r>
                        <a:rPr sz="1500" kern="0" spc="8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保险经代</a:t>
                      </a:r>
                      <a:endParaRPr lang="en-US" altLang="en-US" sz="1500" dirty="0"/>
                    </a:p>
                    <a:p>
                      <a:pPr marL="293370" algn="l" rtl="0" eaLnBrk="0">
                        <a:lnSpc>
                          <a:spcPts val="1920"/>
                        </a:lnSpc>
                      </a:pPr>
                      <a:r>
                        <a:rPr sz="1500" kern="0" spc="8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互联网账户</a:t>
                      </a:r>
                      <a:endParaRPr lang="en-US" altLang="en-US" sz="1500" dirty="0"/>
                    </a:p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300" dirty="0"/>
                    </a:p>
                    <a:p>
                      <a:pPr marL="494665" indent="2540" algn="l" rtl="0" eaLnBrk="0">
                        <a:lnSpc>
                          <a:spcPct val="99000"/>
                        </a:lnSpc>
                        <a:spcBef>
                          <a:spcPts val="5"/>
                        </a:spcBef>
                      </a:pPr>
                      <a:r>
                        <a:rPr sz="14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互联网账户和传统账</a:t>
                      </a:r>
                      <a:r>
                        <a:rPr sz="14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户根据</a:t>
                      </a:r>
                      <a:r>
                        <a:rPr sz="14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      </a:t>
                      </a:r>
                      <a:r>
                        <a:rPr sz="14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sz="14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需求智能灵活进行资金调</a:t>
                      </a:r>
                      <a:r>
                        <a:rPr sz="14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拨</a:t>
                      </a:r>
                      <a:endParaRPr lang="en-US" altLang="en-US" sz="14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192D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2D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2D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2D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26" name="textbox 526"/>
          <p:cNvSpPr/>
          <p:nvPr/>
        </p:nvSpPr>
        <p:spPr>
          <a:xfrm>
            <a:off x="1362210" y="5127123"/>
            <a:ext cx="7620634" cy="121221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1845"/>
              </a:lnSpc>
            </a:pPr>
            <a:r>
              <a:rPr sz="1500" kern="0" spc="60" dirty="0">
                <a:solidFill>
                  <a:srgbClr val="262626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.</a:t>
            </a:r>
            <a:r>
              <a:rPr sz="1500" kern="0" spc="-420" dirty="0">
                <a:solidFill>
                  <a:srgbClr val="262626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 </a:t>
            </a:r>
            <a:r>
              <a:rPr sz="1500" kern="0" spc="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基于</a:t>
            </a:r>
            <a:r>
              <a:rPr sz="1500" b="1" kern="0" spc="6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传统银行&amp;互联网银行电子账户体系</a:t>
            </a:r>
            <a:r>
              <a:rPr sz="1500" kern="0" spc="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搭建，实现资金全程的可</a:t>
            </a:r>
            <a:r>
              <a:rPr sz="1500" kern="0" spc="5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视化</a:t>
            </a:r>
            <a:endParaRPr lang="en-US" altLang="en-US" sz="1500" dirty="0"/>
          </a:p>
          <a:p>
            <a:pPr marL="12700" algn="l" rtl="0" eaLnBrk="0">
              <a:lnSpc>
                <a:spcPts val="1850"/>
              </a:lnSpc>
              <a:spcBef>
                <a:spcPts val="650"/>
              </a:spcBef>
            </a:pPr>
            <a:r>
              <a:rPr sz="1500" kern="0" spc="60" dirty="0">
                <a:solidFill>
                  <a:srgbClr val="262626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.</a:t>
            </a:r>
            <a:r>
              <a:rPr sz="1500" kern="0" spc="-410" dirty="0">
                <a:solidFill>
                  <a:srgbClr val="262626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 </a:t>
            </a:r>
            <a:r>
              <a:rPr sz="1500" kern="0" spc="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实现</a:t>
            </a:r>
            <a:r>
              <a:rPr sz="1500" b="1" kern="0" spc="6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三流合一</a:t>
            </a:r>
            <a:r>
              <a:rPr sz="1500" kern="0" spc="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，在</a:t>
            </a:r>
            <a:r>
              <a:rPr sz="1500" b="1" kern="0" spc="6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合规</a:t>
            </a:r>
            <a:r>
              <a:rPr sz="1500" kern="0" spc="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的基础上，极大的保证了资金的</a:t>
            </a:r>
            <a:r>
              <a:rPr sz="1500" b="1" kern="0" spc="6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安全性、</a:t>
            </a:r>
            <a:r>
              <a:rPr sz="1500" b="1" kern="0" spc="5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合规性</a:t>
            </a:r>
            <a:endParaRPr lang="en-US" altLang="en-US" sz="1500" dirty="0"/>
          </a:p>
          <a:p>
            <a:pPr marL="12700" algn="l" rtl="0" eaLnBrk="0">
              <a:lnSpc>
                <a:spcPts val="1845"/>
              </a:lnSpc>
              <a:spcBef>
                <a:spcPts val="645"/>
              </a:spcBef>
            </a:pPr>
            <a:r>
              <a:rPr sz="1500" kern="0" spc="70" dirty="0">
                <a:solidFill>
                  <a:srgbClr val="262626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.</a:t>
            </a:r>
            <a:r>
              <a:rPr sz="1500" kern="0" spc="-430" dirty="0">
                <a:solidFill>
                  <a:srgbClr val="262626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 </a:t>
            </a:r>
            <a:r>
              <a:rPr sz="1500" kern="0" spc="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系统化</a:t>
            </a:r>
            <a:r>
              <a:rPr sz="1500" b="1" kern="0" spc="7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智能匹配</a:t>
            </a:r>
            <a:r>
              <a:rPr sz="1500" kern="0" spc="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精准的结算规则、灵活的</a:t>
            </a:r>
            <a:r>
              <a:rPr sz="1500" kern="0" spc="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统计方式，全自动</a:t>
            </a:r>
            <a:r>
              <a:rPr sz="1500" b="1" kern="0" spc="6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智能实时</a:t>
            </a:r>
            <a:r>
              <a:rPr sz="1500" kern="0" spc="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佣金结算体系</a:t>
            </a:r>
            <a:endParaRPr lang="en-US" altLang="en-US" sz="1500" dirty="0"/>
          </a:p>
          <a:p>
            <a:pPr algn="l" rtl="0" eaLnBrk="0">
              <a:lnSpc>
                <a:spcPct val="108000"/>
              </a:lnSpc>
            </a:pPr>
            <a:endParaRPr lang="en-US" altLang="en-US" sz="500" dirty="0"/>
          </a:p>
          <a:p>
            <a:pPr marL="12700" algn="l" rtl="0" eaLnBrk="0">
              <a:lnSpc>
                <a:spcPts val="1850"/>
              </a:lnSpc>
              <a:spcBef>
                <a:spcPts val="5"/>
              </a:spcBef>
            </a:pPr>
            <a:r>
              <a:rPr sz="1500" kern="0" spc="60" dirty="0">
                <a:solidFill>
                  <a:srgbClr val="262626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.</a:t>
            </a:r>
            <a:r>
              <a:rPr sz="1500" kern="0" spc="-420" dirty="0">
                <a:solidFill>
                  <a:srgbClr val="262626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 </a:t>
            </a:r>
            <a:r>
              <a:rPr sz="1500" kern="0" spc="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通过</a:t>
            </a:r>
            <a:r>
              <a:rPr sz="1500" b="1" kern="0" spc="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AI</a:t>
            </a:r>
            <a:r>
              <a:rPr sz="1500" kern="0" spc="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技术，大大</a:t>
            </a:r>
            <a:r>
              <a:rPr sz="1500" b="1" kern="0" spc="6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降低</a:t>
            </a:r>
            <a:r>
              <a:rPr sz="1500" kern="0" spc="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财务</a:t>
            </a:r>
            <a:r>
              <a:rPr sz="1500" b="1" kern="0" spc="6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人力成本</a:t>
            </a:r>
            <a:r>
              <a:rPr sz="1500" kern="0" spc="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，同时</a:t>
            </a:r>
            <a:r>
              <a:rPr sz="1500" b="1" kern="0" spc="5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提高</a:t>
            </a:r>
            <a:r>
              <a:rPr sz="1500" kern="0" spc="5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资金</a:t>
            </a:r>
            <a:r>
              <a:rPr sz="1500" b="1" kern="0" spc="5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使用效率</a:t>
            </a:r>
            <a:r>
              <a:rPr sz="1500" b="1" kern="0" spc="-19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500" kern="0" spc="5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1500" kern="0" spc="-29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500" b="1" kern="0" spc="5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降低</a:t>
            </a:r>
            <a:r>
              <a:rPr sz="1500" kern="0" spc="5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资金</a:t>
            </a:r>
            <a:r>
              <a:rPr sz="1500" b="1" kern="0" spc="5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使用成本</a:t>
            </a:r>
            <a:endParaRPr lang="en-US" altLang="en-US" sz="1500" dirty="0"/>
          </a:p>
        </p:txBody>
      </p:sp>
      <p:pic>
        <p:nvPicPr>
          <p:cNvPr id="528" name="picture 52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7593203" y="3060954"/>
            <a:ext cx="833881" cy="76200"/>
          </a:xfrm>
          <a:prstGeom prst="rect">
            <a:avLst/>
          </a:prstGeom>
        </p:spPr>
      </p:pic>
      <p:pic>
        <p:nvPicPr>
          <p:cNvPr id="530" name="picture 5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6756654" y="1622297"/>
            <a:ext cx="1692529" cy="2861818"/>
          </a:xfrm>
          <a:prstGeom prst="rect">
            <a:avLst/>
          </a:prstGeom>
        </p:spPr>
      </p:pic>
      <p:graphicFrame>
        <p:nvGraphicFramePr>
          <p:cNvPr id="532" name="table 532"/>
          <p:cNvGraphicFramePr>
            <a:graphicFrameLocks noGrp="1"/>
          </p:cNvGraphicFramePr>
          <p:nvPr/>
        </p:nvGraphicFramePr>
        <p:xfrm>
          <a:off x="5342000" y="2644521"/>
          <a:ext cx="1303654" cy="1041400"/>
        </p:xfrm>
        <a:graphic>
          <a:graphicData uri="http://schemas.openxmlformats.org/drawingml/2006/table">
            <a:tbl>
              <a:tblPr>
                <a:solidFill>
                  <a:srgbClr val="7F7F7F"/>
                </a:solidFill>
              </a:tblPr>
              <a:tblGrid>
                <a:gridCol w="1303654"/>
              </a:tblGrid>
              <a:tr h="102235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1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8000"/>
                        </a:lnSpc>
                      </a:pPr>
                      <a:endParaRPr lang="en-US" altLang="en-US" sz="100" dirty="0"/>
                    </a:p>
                    <a:p>
                      <a:pPr marL="247015" algn="l" rtl="0" eaLnBrk="0">
                        <a:lnSpc>
                          <a:spcPct val="105000"/>
                        </a:lnSpc>
                      </a:pPr>
                      <a:r>
                        <a:rPr sz="1500" kern="0" spc="8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保险经代</a:t>
                      </a:r>
                      <a:r>
                        <a:rPr sz="1500" kern="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 </a:t>
                      </a:r>
                      <a:r>
                        <a:rPr sz="1500" kern="0" spc="8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传统账户</a:t>
                      </a:r>
                      <a:endParaRPr lang="en-US" altLang="en-US" sz="15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192D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2D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2D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2D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</a:tr>
            </a:tbl>
          </a:graphicData>
        </a:graphic>
      </p:graphicFrame>
      <p:pic>
        <p:nvPicPr>
          <p:cNvPr id="534" name="picture 5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11320271" y="7619"/>
            <a:ext cx="816864" cy="876300"/>
          </a:xfrm>
          <a:prstGeom prst="rect">
            <a:avLst/>
          </a:prstGeom>
        </p:spPr>
      </p:pic>
      <p:sp>
        <p:nvSpPr>
          <p:cNvPr id="536" name="textbox 536"/>
          <p:cNvSpPr/>
          <p:nvPr/>
        </p:nvSpPr>
        <p:spPr>
          <a:xfrm>
            <a:off x="9444481" y="1387856"/>
            <a:ext cx="1377950" cy="54355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4080"/>
              </a:lnSpc>
              <a:tabLst>
                <a:tab pos="203200" algn="l"/>
              </a:tabLst>
            </a:pP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</a:t>
            </a:r>
            <a:r>
              <a:rPr sz="1600" kern="0" spc="0" baseline="8000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提现</a:t>
            </a:r>
            <a:r>
              <a:rPr sz="1000" kern="0" spc="9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sz="2000" kern="0" spc="3860" dirty="0">
                <a:solidFill>
                  <a:srgbClr val="C9CDCE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园</a:t>
            </a:r>
            <a:endParaRPr lang="en-US" altLang="en-US" sz="2000" dirty="0"/>
          </a:p>
        </p:txBody>
      </p:sp>
      <p:pic>
        <p:nvPicPr>
          <p:cNvPr id="538" name="picture 5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9489185" y="2814828"/>
            <a:ext cx="1344930" cy="518159"/>
          </a:xfrm>
          <a:prstGeom prst="rect">
            <a:avLst/>
          </a:prstGeom>
        </p:spPr>
      </p:pic>
      <p:pic>
        <p:nvPicPr>
          <p:cNvPr id="540" name="picture 5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600000">
            <a:off x="9467850" y="4160520"/>
            <a:ext cx="1340357" cy="519683"/>
          </a:xfrm>
          <a:prstGeom prst="rect">
            <a:avLst/>
          </a:prstGeom>
        </p:spPr>
      </p:pic>
      <p:graphicFrame>
        <p:nvGraphicFramePr>
          <p:cNvPr id="542" name="table 542"/>
          <p:cNvGraphicFramePr>
            <a:graphicFrameLocks noGrp="1"/>
          </p:cNvGraphicFramePr>
          <p:nvPr/>
        </p:nvGraphicFramePr>
        <p:xfrm>
          <a:off x="8437117" y="2860801"/>
          <a:ext cx="1033780" cy="453390"/>
        </p:xfrm>
        <a:graphic>
          <a:graphicData uri="http://schemas.openxmlformats.org/drawingml/2006/table">
            <a:tbl>
              <a:tblPr/>
              <a:tblGrid>
                <a:gridCol w="1033780"/>
              </a:tblGrid>
              <a:tr h="42799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</a:pPr>
                      <a:endParaRPr lang="en-US" altLang="en-US" sz="900" dirty="0"/>
                    </a:p>
                    <a:p>
                      <a:pPr marL="104140" algn="l" rtl="0" eaLnBrk="0">
                        <a:lnSpc>
                          <a:spcPct val="98000"/>
                        </a:lnSpc>
                        <a:spcBef>
                          <a:spcPts val="5"/>
                        </a:spcBef>
                      </a:pPr>
                      <a:r>
                        <a:rPr sz="14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合作渠道</a:t>
                      </a:r>
                      <a:endParaRPr lang="en-US" altLang="en-US" sz="1400" dirty="0"/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44" name="table 544"/>
          <p:cNvGraphicFramePr>
            <a:graphicFrameLocks noGrp="1"/>
          </p:cNvGraphicFramePr>
          <p:nvPr/>
        </p:nvGraphicFramePr>
        <p:xfrm>
          <a:off x="8424926" y="4235450"/>
          <a:ext cx="1033780" cy="453389"/>
        </p:xfrm>
        <a:graphic>
          <a:graphicData uri="http://schemas.openxmlformats.org/drawingml/2006/table">
            <a:tbl>
              <a:tblPr/>
              <a:tblGrid>
                <a:gridCol w="1033780"/>
              </a:tblGrid>
              <a:tr h="42798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</a:pPr>
                      <a:endParaRPr lang="en-US" altLang="en-US" sz="800" dirty="0"/>
                    </a:p>
                    <a:p>
                      <a:pPr algn="l" rtl="0" eaLnBrk="0">
                        <a:lnSpc>
                          <a:spcPct val="8000"/>
                        </a:lnSpc>
                      </a:pPr>
                      <a:endParaRPr lang="en-US" altLang="en-US" sz="100" dirty="0"/>
                    </a:p>
                    <a:p>
                      <a:pPr marL="114300" algn="l" rtl="0" eaLnBrk="0">
                        <a:lnSpc>
                          <a:spcPct val="98000"/>
                        </a:lnSpc>
                      </a:pPr>
                      <a:r>
                        <a:rPr sz="14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保险代理人</a:t>
                      </a:r>
                      <a:endParaRPr lang="en-US" altLang="en-US" sz="1400" dirty="0"/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46" name="table 546"/>
          <p:cNvGraphicFramePr>
            <a:graphicFrameLocks noGrp="1"/>
          </p:cNvGraphicFramePr>
          <p:nvPr/>
        </p:nvGraphicFramePr>
        <p:xfrm>
          <a:off x="8437117" y="1434338"/>
          <a:ext cx="1032509" cy="452120"/>
        </p:xfrm>
        <a:graphic>
          <a:graphicData uri="http://schemas.openxmlformats.org/drawingml/2006/table">
            <a:tbl>
              <a:tblPr/>
              <a:tblGrid>
                <a:gridCol w="1032509"/>
              </a:tblGrid>
              <a:tr h="4267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</a:pPr>
                      <a:endParaRPr lang="en-US" altLang="en-US" sz="1000" dirty="0"/>
                    </a:p>
                    <a:p>
                      <a:pPr marL="143510" algn="l" rtl="0" eaLnBrk="0">
                        <a:lnSpc>
                          <a:spcPct val="98000"/>
                        </a:lnSpc>
                        <a:spcBef>
                          <a:spcPts val="0"/>
                        </a:spcBef>
                      </a:pPr>
                      <a:r>
                        <a:rPr sz="14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分支机构</a:t>
                      </a:r>
                      <a:endParaRPr lang="en-US" altLang="en-US" sz="1400" dirty="0"/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48" name="textbox 548"/>
          <p:cNvSpPr/>
          <p:nvPr/>
        </p:nvSpPr>
        <p:spPr>
          <a:xfrm>
            <a:off x="691764" y="824090"/>
            <a:ext cx="1250314" cy="34988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2550"/>
              </a:lnSpc>
            </a:pPr>
            <a:r>
              <a:rPr sz="2100" b="1" kern="0" spc="3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智能结算</a:t>
            </a:r>
            <a:endParaRPr lang="en-US" altLang="en-US" sz="2100" dirty="0"/>
          </a:p>
        </p:txBody>
      </p:sp>
      <p:grpSp>
        <p:nvGrpSpPr>
          <p:cNvPr id="50" name="group 50"/>
          <p:cNvGrpSpPr/>
          <p:nvPr/>
        </p:nvGrpSpPr>
        <p:grpSpPr>
          <a:xfrm rot="21600000">
            <a:off x="1333753" y="1481582"/>
            <a:ext cx="529843" cy="510032"/>
            <a:chOff x="0" y="0"/>
            <a:chExt cx="529843" cy="510032"/>
          </a:xfrm>
        </p:grpSpPr>
        <p:sp>
          <p:nvSpPr>
            <p:cNvPr id="550" name="path"/>
            <p:cNvSpPr/>
            <p:nvPr/>
          </p:nvSpPr>
          <p:spPr>
            <a:xfrm>
              <a:off x="0" y="0"/>
              <a:ext cx="529843" cy="510032"/>
            </a:xfrm>
            <a:custGeom>
              <a:avLst/>
              <a:gdLst/>
              <a:ahLst/>
              <a:cxnLst/>
              <a:rect l="0" t="0" r="0" b="0"/>
              <a:pathLst>
                <a:path w="834" h="803">
                  <a:moveTo>
                    <a:pt x="20" y="401"/>
                  </a:moveTo>
                  <a:cubicBezTo>
                    <a:pt x="20" y="190"/>
                    <a:pt x="197" y="20"/>
                    <a:pt x="417" y="20"/>
                  </a:cubicBezTo>
                  <a:cubicBezTo>
                    <a:pt x="636" y="20"/>
                    <a:pt x="814" y="190"/>
                    <a:pt x="814" y="401"/>
                  </a:cubicBezTo>
                  <a:cubicBezTo>
                    <a:pt x="814" y="612"/>
                    <a:pt x="636" y="783"/>
                    <a:pt x="417" y="783"/>
                  </a:cubicBezTo>
                  <a:cubicBezTo>
                    <a:pt x="197" y="783"/>
                    <a:pt x="20" y="612"/>
                    <a:pt x="20" y="401"/>
                  </a:cubicBezTo>
                </a:path>
              </a:pathLst>
            </a:custGeom>
            <a:noFill/>
            <a:ln w="25400" cap="flat">
              <a:solidFill>
                <a:srgbClr val="002060">
                  <a:alpha val="100000"/>
                </a:srgbClr>
              </a:solidFill>
              <a:prstDash val="solid"/>
              <a:miter lim="100000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552" name="textbox 552"/>
            <p:cNvSpPr/>
            <p:nvPr/>
          </p:nvSpPr>
          <p:spPr>
            <a:xfrm>
              <a:off x="-12700" y="-12700"/>
              <a:ext cx="555625" cy="535940"/>
            </a:xfrm>
            <a:prstGeom prst="rect">
              <a:avLst/>
            </a:prstGeom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100000"/>
                </a:lnSpc>
              </a:pPr>
              <a:endParaRPr lang="en-US" altLang="en-US" sz="700" dirty="0"/>
            </a:p>
            <a:p>
              <a:pPr marL="149225" algn="l" rtl="0" eaLnBrk="0">
                <a:lnSpc>
                  <a:spcPct val="98000"/>
                </a:lnSpc>
                <a:spcBef>
                  <a:spcPts val="5"/>
                </a:spcBef>
              </a:pPr>
              <a:r>
                <a:rPr sz="900" b="1" kern="0" spc="80" dirty="0">
                  <a:solidFill>
                    <a:srgbClr val="000000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个人</a:t>
              </a:r>
              <a:endParaRPr lang="en-US" altLang="en-US" sz="900" dirty="0"/>
            </a:p>
            <a:p>
              <a:pPr marL="149225" algn="l" rtl="0" eaLnBrk="0">
                <a:lnSpc>
                  <a:spcPts val="1200"/>
                </a:lnSpc>
              </a:pPr>
              <a:r>
                <a:rPr sz="900" b="1" kern="0" spc="80" dirty="0">
                  <a:solidFill>
                    <a:srgbClr val="000000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投保</a:t>
              </a:r>
              <a:endParaRPr lang="en-US" altLang="en-US" sz="900" dirty="0"/>
            </a:p>
          </p:txBody>
        </p:sp>
      </p:grpSp>
      <p:sp>
        <p:nvSpPr>
          <p:cNvPr id="554" name="path"/>
          <p:cNvSpPr/>
          <p:nvPr/>
        </p:nvSpPr>
        <p:spPr>
          <a:xfrm>
            <a:off x="1333753" y="2360929"/>
            <a:ext cx="529843" cy="510032"/>
          </a:xfrm>
          <a:custGeom>
            <a:avLst/>
            <a:gdLst/>
            <a:ahLst/>
            <a:cxnLst/>
            <a:rect l="0" t="0" r="0" b="0"/>
            <a:pathLst>
              <a:path w="834" h="803">
                <a:moveTo>
                  <a:pt x="20" y="401"/>
                </a:moveTo>
                <a:cubicBezTo>
                  <a:pt x="20" y="190"/>
                  <a:pt x="197" y="20"/>
                  <a:pt x="417" y="20"/>
                </a:cubicBezTo>
                <a:cubicBezTo>
                  <a:pt x="636" y="20"/>
                  <a:pt x="814" y="190"/>
                  <a:pt x="814" y="401"/>
                </a:cubicBezTo>
                <a:cubicBezTo>
                  <a:pt x="814" y="612"/>
                  <a:pt x="636" y="783"/>
                  <a:pt x="417" y="783"/>
                </a:cubicBezTo>
                <a:cubicBezTo>
                  <a:pt x="197" y="783"/>
                  <a:pt x="20" y="612"/>
                  <a:pt x="20" y="401"/>
                </a:cubicBezTo>
              </a:path>
            </a:pathLst>
          </a:custGeom>
          <a:noFill/>
          <a:ln w="25400" cap="flat">
            <a:solidFill>
              <a:srgbClr val="002060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grpSp>
        <p:nvGrpSpPr>
          <p:cNvPr id="52" name="group 52"/>
          <p:cNvGrpSpPr/>
          <p:nvPr/>
        </p:nvGrpSpPr>
        <p:grpSpPr>
          <a:xfrm rot="21600000">
            <a:off x="1333753" y="3310382"/>
            <a:ext cx="529843" cy="510031"/>
            <a:chOff x="0" y="0"/>
            <a:chExt cx="529843" cy="510031"/>
          </a:xfrm>
        </p:grpSpPr>
        <p:sp>
          <p:nvSpPr>
            <p:cNvPr id="556" name="path"/>
            <p:cNvSpPr/>
            <p:nvPr/>
          </p:nvSpPr>
          <p:spPr>
            <a:xfrm>
              <a:off x="0" y="0"/>
              <a:ext cx="529843" cy="510031"/>
            </a:xfrm>
            <a:custGeom>
              <a:avLst/>
              <a:gdLst/>
              <a:ahLst/>
              <a:cxnLst/>
              <a:rect l="0" t="0" r="0" b="0"/>
              <a:pathLst>
                <a:path w="834" h="803">
                  <a:moveTo>
                    <a:pt x="20" y="401"/>
                  </a:moveTo>
                  <a:cubicBezTo>
                    <a:pt x="20" y="190"/>
                    <a:pt x="197" y="20"/>
                    <a:pt x="417" y="20"/>
                  </a:cubicBezTo>
                  <a:cubicBezTo>
                    <a:pt x="636" y="20"/>
                    <a:pt x="814" y="190"/>
                    <a:pt x="814" y="401"/>
                  </a:cubicBezTo>
                  <a:cubicBezTo>
                    <a:pt x="814" y="612"/>
                    <a:pt x="636" y="783"/>
                    <a:pt x="417" y="783"/>
                  </a:cubicBezTo>
                  <a:cubicBezTo>
                    <a:pt x="197" y="783"/>
                    <a:pt x="20" y="612"/>
                    <a:pt x="20" y="401"/>
                  </a:cubicBezTo>
                </a:path>
              </a:pathLst>
            </a:custGeom>
            <a:noFill/>
            <a:ln w="25400" cap="flat">
              <a:solidFill>
                <a:srgbClr val="002060">
                  <a:alpha val="100000"/>
                </a:srgbClr>
              </a:solidFill>
              <a:prstDash val="solid"/>
              <a:miter lim="100000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558" name="textbox 558"/>
            <p:cNvSpPr/>
            <p:nvPr/>
          </p:nvSpPr>
          <p:spPr>
            <a:xfrm>
              <a:off x="-12700" y="-12700"/>
              <a:ext cx="555625" cy="535940"/>
            </a:xfrm>
            <a:prstGeom prst="rect">
              <a:avLst/>
            </a:prstGeom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110000"/>
                </a:lnSpc>
              </a:pPr>
              <a:endParaRPr lang="en-US" altLang="en-US" sz="800" dirty="0"/>
            </a:p>
            <a:p>
              <a:pPr marL="161925" algn="l" rtl="0" eaLnBrk="0">
                <a:lnSpc>
                  <a:spcPct val="98000"/>
                </a:lnSpc>
                <a:spcBef>
                  <a:spcPts val="0"/>
                </a:spcBef>
              </a:pPr>
              <a:r>
                <a:rPr sz="900" b="1" kern="0" spc="80" dirty="0">
                  <a:solidFill>
                    <a:srgbClr val="000000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组合</a:t>
              </a:r>
              <a:endParaRPr lang="en-US" altLang="en-US" sz="900" dirty="0"/>
            </a:p>
            <a:p>
              <a:pPr marL="161925" algn="l" rtl="0" eaLnBrk="0">
                <a:lnSpc>
                  <a:spcPts val="1200"/>
                </a:lnSpc>
              </a:pPr>
              <a:r>
                <a:rPr sz="900" b="1" kern="0" spc="80" dirty="0">
                  <a:solidFill>
                    <a:srgbClr val="000000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投保</a:t>
              </a:r>
              <a:endParaRPr lang="en-US" altLang="en-US" sz="900" dirty="0"/>
            </a:p>
          </p:txBody>
        </p:sp>
      </p:grpSp>
      <p:grpSp>
        <p:nvGrpSpPr>
          <p:cNvPr id="54" name="group 54"/>
          <p:cNvGrpSpPr/>
          <p:nvPr/>
        </p:nvGrpSpPr>
        <p:grpSpPr>
          <a:xfrm rot="21600000">
            <a:off x="1312418" y="4157726"/>
            <a:ext cx="528319" cy="510032"/>
            <a:chOff x="0" y="0"/>
            <a:chExt cx="528319" cy="510032"/>
          </a:xfrm>
        </p:grpSpPr>
        <p:sp>
          <p:nvSpPr>
            <p:cNvPr id="560" name="path"/>
            <p:cNvSpPr/>
            <p:nvPr/>
          </p:nvSpPr>
          <p:spPr>
            <a:xfrm>
              <a:off x="0" y="0"/>
              <a:ext cx="528319" cy="510032"/>
            </a:xfrm>
            <a:custGeom>
              <a:avLst/>
              <a:gdLst/>
              <a:ahLst/>
              <a:cxnLst/>
              <a:rect l="0" t="0" r="0" b="0"/>
              <a:pathLst>
                <a:path w="831" h="803">
                  <a:moveTo>
                    <a:pt x="20" y="401"/>
                  </a:moveTo>
                  <a:cubicBezTo>
                    <a:pt x="20" y="190"/>
                    <a:pt x="197" y="20"/>
                    <a:pt x="415" y="20"/>
                  </a:cubicBezTo>
                  <a:cubicBezTo>
                    <a:pt x="634" y="20"/>
                    <a:pt x="811" y="190"/>
                    <a:pt x="811" y="401"/>
                  </a:cubicBezTo>
                  <a:cubicBezTo>
                    <a:pt x="811" y="612"/>
                    <a:pt x="634" y="783"/>
                    <a:pt x="415" y="783"/>
                  </a:cubicBezTo>
                  <a:cubicBezTo>
                    <a:pt x="197" y="783"/>
                    <a:pt x="20" y="612"/>
                    <a:pt x="20" y="401"/>
                  </a:cubicBezTo>
                </a:path>
              </a:pathLst>
            </a:custGeom>
            <a:noFill/>
            <a:ln w="25400" cap="flat">
              <a:solidFill>
                <a:srgbClr val="002060">
                  <a:alpha val="100000"/>
                </a:srgbClr>
              </a:solidFill>
              <a:prstDash val="solid"/>
              <a:miter lim="100000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562" name="textbox 562"/>
            <p:cNvSpPr/>
            <p:nvPr/>
          </p:nvSpPr>
          <p:spPr>
            <a:xfrm>
              <a:off x="-12700" y="-12700"/>
              <a:ext cx="553719" cy="535940"/>
            </a:xfrm>
            <a:prstGeom prst="rect">
              <a:avLst/>
            </a:prstGeom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104000"/>
                </a:lnSpc>
              </a:pPr>
              <a:endParaRPr lang="en-US" altLang="en-US" sz="800" dirty="0"/>
            </a:p>
            <a:p>
              <a:pPr algn="l" rtl="0" eaLnBrk="0">
                <a:lnSpc>
                  <a:spcPct val="6000"/>
                </a:lnSpc>
              </a:pPr>
              <a:endParaRPr lang="en-US" altLang="en-US" sz="100" dirty="0"/>
            </a:p>
            <a:p>
              <a:pPr marL="150495" algn="l" rtl="0" eaLnBrk="0">
                <a:lnSpc>
                  <a:spcPct val="98000"/>
                </a:lnSpc>
              </a:pPr>
              <a:r>
                <a:rPr sz="900" b="1" kern="0" spc="70" dirty="0">
                  <a:solidFill>
                    <a:srgbClr val="000000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三方</a:t>
              </a:r>
              <a:endParaRPr lang="en-US" altLang="en-US" sz="900" dirty="0"/>
            </a:p>
            <a:p>
              <a:pPr marL="148590" algn="l" rtl="0" eaLnBrk="0">
                <a:lnSpc>
                  <a:spcPts val="1200"/>
                </a:lnSpc>
              </a:pPr>
              <a:r>
                <a:rPr sz="900" b="1" kern="0" spc="80" dirty="0">
                  <a:solidFill>
                    <a:srgbClr val="000000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投保</a:t>
              </a:r>
              <a:endParaRPr lang="en-US" altLang="en-US" sz="900" dirty="0"/>
            </a:p>
          </p:txBody>
        </p:sp>
      </p:grpSp>
      <p:sp>
        <p:nvSpPr>
          <p:cNvPr id="564" name="textbox 564"/>
          <p:cNvSpPr/>
          <p:nvPr/>
        </p:nvSpPr>
        <p:spPr>
          <a:xfrm>
            <a:off x="1467350" y="2453558"/>
            <a:ext cx="612140" cy="3409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9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10000"/>
              </a:lnSpc>
              <a:tabLst>
                <a:tab pos="598805" algn="l"/>
              </a:tabLst>
            </a:pPr>
            <a:r>
              <a:rPr sz="900" b="1" kern="0" spc="8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企业   </a:t>
            </a:r>
            <a:r>
              <a:rPr sz="900" b="1" u="sng" kern="0" spc="0" dirty="0">
                <a:solidFill>
                  <a:srgbClr val="000000">
                    <a:alpha val="100000"/>
                  </a:srgbClr>
                </a:solidFill>
                <a:uFill>
                  <a:solidFill>
                    <a:srgbClr val="324273"/>
                  </a:solidFill>
                </a:u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</a:t>
            </a:r>
            <a:r>
              <a:rPr sz="900" b="1" kern="0" spc="-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900" b="1" kern="0" spc="8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投保</a:t>
            </a:r>
            <a:endParaRPr lang="en-US" altLang="en-US" sz="900" dirty="0"/>
          </a:p>
        </p:txBody>
      </p:sp>
      <p:sp>
        <p:nvSpPr>
          <p:cNvPr id="566" name="textbox 566"/>
          <p:cNvSpPr/>
          <p:nvPr/>
        </p:nvSpPr>
        <p:spPr>
          <a:xfrm>
            <a:off x="6819301" y="2818384"/>
            <a:ext cx="737234" cy="23431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8000"/>
              </a:lnSpc>
            </a:pPr>
            <a:r>
              <a:rPr sz="1400" b="1" kern="0" spc="-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佣金分发</a:t>
            </a:r>
            <a:endParaRPr lang="en-US" altLang="en-US" sz="1400" dirty="0"/>
          </a:p>
        </p:txBody>
      </p:sp>
      <p:sp>
        <p:nvSpPr>
          <p:cNvPr id="568" name="textbox 568"/>
          <p:cNvSpPr/>
          <p:nvPr/>
        </p:nvSpPr>
        <p:spPr>
          <a:xfrm>
            <a:off x="2451493" y="2818638"/>
            <a:ext cx="736600" cy="23431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8000"/>
              </a:lnSpc>
            </a:pPr>
            <a:r>
              <a:rPr sz="1400" b="1" kern="0" spc="-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保费支付</a:t>
            </a:r>
            <a:endParaRPr lang="en-US" altLang="en-US" sz="1400" dirty="0"/>
          </a:p>
        </p:txBody>
      </p:sp>
      <p:sp>
        <p:nvSpPr>
          <p:cNvPr id="570" name="path"/>
          <p:cNvSpPr/>
          <p:nvPr/>
        </p:nvSpPr>
        <p:spPr>
          <a:xfrm>
            <a:off x="2069591" y="1736597"/>
            <a:ext cx="19050" cy="2676525"/>
          </a:xfrm>
          <a:custGeom>
            <a:avLst/>
            <a:gdLst/>
            <a:ahLst/>
            <a:cxnLst/>
            <a:rect l="0" t="0" r="0" b="0"/>
            <a:pathLst>
              <a:path w="30" h="4215">
                <a:moveTo>
                  <a:pt x="15" y="0"/>
                </a:moveTo>
                <a:lnTo>
                  <a:pt x="15" y="4215"/>
                </a:lnTo>
              </a:path>
            </a:pathLst>
          </a:custGeom>
          <a:noFill/>
          <a:ln w="19050" cap="flat">
            <a:solidFill>
              <a:srgbClr val="324273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572" name="picture 57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600000">
            <a:off x="2067305" y="3048761"/>
            <a:ext cx="1563496" cy="76200"/>
          </a:xfrm>
          <a:prstGeom prst="rect">
            <a:avLst/>
          </a:prstGeom>
        </p:spPr>
      </p:pic>
      <p:sp>
        <p:nvSpPr>
          <p:cNvPr id="574" name="textbox 574"/>
          <p:cNvSpPr/>
          <p:nvPr/>
        </p:nvSpPr>
        <p:spPr>
          <a:xfrm>
            <a:off x="8662326" y="1948634"/>
            <a:ext cx="561975" cy="18161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1230"/>
              </a:lnSpc>
            </a:pPr>
            <a:r>
              <a:rPr sz="1000" kern="0" spc="5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企业账簿</a:t>
            </a:r>
            <a:endParaRPr lang="en-US" altLang="en-US" sz="1000" dirty="0"/>
          </a:p>
        </p:txBody>
      </p:sp>
      <p:sp>
        <p:nvSpPr>
          <p:cNvPr id="576" name="textbox 576"/>
          <p:cNvSpPr/>
          <p:nvPr/>
        </p:nvSpPr>
        <p:spPr>
          <a:xfrm>
            <a:off x="8673882" y="3365567"/>
            <a:ext cx="561340" cy="18161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1225"/>
              </a:lnSpc>
            </a:pPr>
            <a:r>
              <a:rPr sz="1000" kern="0" spc="5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企业账簿</a:t>
            </a:r>
            <a:endParaRPr lang="en-US" altLang="en-US" sz="1000" dirty="0"/>
          </a:p>
        </p:txBody>
      </p:sp>
      <p:sp>
        <p:nvSpPr>
          <p:cNvPr id="578" name="textbox 578"/>
          <p:cNvSpPr/>
          <p:nvPr/>
        </p:nvSpPr>
        <p:spPr>
          <a:xfrm>
            <a:off x="8674954" y="4711894"/>
            <a:ext cx="560705" cy="18161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1225"/>
              </a:lnSpc>
            </a:pPr>
            <a:r>
              <a:rPr sz="1000" kern="0" spc="5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个人账簿</a:t>
            </a:r>
            <a:endParaRPr lang="en-US" altLang="en-US" sz="1000" dirty="0"/>
          </a:p>
        </p:txBody>
      </p:sp>
      <p:pic>
        <p:nvPicPr>
          <p:cNvPr id="580" name="picture 58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600000">
            <a:off x="4961382" y="3018155"/>
            <a:ext cx="458216" cy="158750"/>
          </a:xfrm>
          <a:prstGeom prst="rect">
            <a:avLst/>
          </a:prstGeom>
        </p:spPr>
      </p:pic>
      <p:sp>
        <p:nvSpPr>
          <p:cNvPr id="582" name="textbox 582"/>
          <p:cNvSpPr/>
          <p:nvPr/>
        </p:nvSpPr>
        <p:spPr>
          <a:xfrm>
            <a:off x="9652473" y="2883729"/>
            <a:ext cx="292100" cy="18224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1230"/>
              </a:lnSpc>
            </a:pPr>
            <a:r>
              <a:rPr sz="1000" kern="0" spc="4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提现</a:t>
            </a:r>
            <a:endParaRPr lang="en-US" altLang="en-US" sz="1000" dirty="0"/>
          </a:p>
        </p:txBody>
      </p:sp>
      <p:sp>
        <p:nvSpPr>
          <p:cNvPr id="584" name="textbox 584"/>
          <p:cNvSpPr/>
          <p:nvPr/>
        </p:nvSpPr>
        <p:spPr>
          <a:xfrm>
            <a:off x="9638122" y="4231199"/>
            <a:ext cx="292100" cy="18224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1230"/>
              </a:lnSpc>
            </a:pPr>
            <a:r>
              <a:rPr sz="1000" kern="0" spc="4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提现</a:t>
            </a:r>
            <a:endParaRPr lang="en-US" altLang="en-US" sz="1000" dirty="0"/>
          </a:p>
        </p:txBody>
      </p:sp>
      <p:sp>
        <p:nvSpPr>
          <p:cNvPr id="586" name="path"/>
          <p:cNvSpPr/>
          <p:nvPr/>
        </p:nvSpPr>
        <p:spPr>
          <a:xfrm>
            <a:off x="4839334" y="2612516"/>
            <a:ext cx="189484" cy="189484"/>
          </a:xfrm>
          <a:custGeom>
            <a:avLst/>
            <a:gdLst/>
            <a:ahLst/>
            <a:cxnLst/>
            <a:rect l="0" t="0" r="0" b="0"/>
            <a:pathLst>
              <a:path w="298" h="298">
                <a:moveTo>
                  <a:pt x="15" y="15"/>
                </a:moveTo>
                <a:cubicBezTo>
                  <a:pt x="163" y="15"/>
                  <a:pt x="283" y="135"/>
                  <a:pt x="283" y="283"/>
                </a:cubicBezTo>
              </a:path>
            </a:pathLst>
          </a:custGeom>
          <a:noFill/>
          <a:ln w="19050" cap="flat">
            <a:solidFill>
              <a:srgbClr val="192D54">
                <a:alpha val="100000"/>
              </a:srgbClr>
            </a:solidFill>
            <a:prstDash val="dash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588" name="path"/>
          <p:cNvSpPr/>
          <p:nvPr/>
        </p:nvSpPr>
        <p:spPr>
          <a:xfrm>
            <a:off x="4839334" y="3464686"/>
            <a:ext cx="189484" cy="189483"/>
          </a:xfrm>
          <a:custGeom>
            <a:avLst/>
            <a:gdLst/>
            <a:ahLst/>
            <a:cxnLst/>
            <a:rect l="0" t="0" r="0" b="0"/>
            <a:pathLst>
              <a:path w="298" h="298">
                <a:moveTo>
                  <a:pt x="283" y="15"/>
                </a:moveTo>
                <a:cubicBezTo>
                  <a:pt x="283" y="163"/>
                  <a:pt x="163" y="283"/>
                  <a:pt x="15" y="283"/>
                </a:cubicBezTo>
              </a:path>
            </a:pathLst>
          </a:custGeom>
          <a:noFill/>
          <a:ln w="19050" cap="flat">
            <a:solidFill>
              <a:srgbClr val="192D54">
                <a:alpha val="100000"/>
              </a:srgbClr>
            </a:solidFill>
            <a:prstDash val="dash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590" name="path"/>
          <p:cNvSpPr/>
          <p:nvPr/>
        </p:nvSpPr>
        <p:spPr>
          <a:xfrm>
            <a:off x="3723513" y="2612516"/>
            <a:ext cx="189483" cy="189484"/>
          </a:xfrm>
          <a:custGeom>
            <a:avLst/>
            <a:gdLst/>
            <a:ahLst/>
            <a:cxnLst/>
            <a:rect l="0" t="0" r="0" b="0"/>
            <a:pathLst>
              <a:path w="298" h="298">
                <a:moveTo>
                  <a:pt x="15" y="283"/>
                </a:moveTo>
                <a:cubicBezTo>
                  <a:pt x="15" y="135"/>
                  <a:pt x="135" y="15"/>
                  <a:pt x="283" y="15"/>
                </a:cubicBezTo>
              </a:path>
            </a:pathLst>
          </a:custGeom>
          <a:noFill/>
          <a:ln w="19050" cap="flat">
            <a:solidFill>
              <a:srgbClr val="192D54">
                <a:alpha val="100000"/>
              </a:srgbClr>
            </a:solidFill>
            <a:prstDash val="dash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592" name="path"/>
          <p:cNvSpPr/>
          <p:nvPr/>
        </p:nvSpPr>
        <p:spPr>
          <a:xfrm>
            <a:off x="3723513" y="3464686"/>
            <a:ext cx="189483" cy="189483"/>
          </a:xfrm>
          <a:custGeom>
            <a:avLst/>
            <a:gdLst/>
            <a:ahLst/>
            <a:cxnLst/>
            <a:rect l="0" t="0" r="0" b="0"/>
            <a:pathLst>
              <a:path w="298" h="298">
                <a:moveTo>
                  <a:pt x="283" y="283"/>
                </a:moveTo>
                <a:cubicBezTo>
                  <a:pt x="135" y="283"/>
                  <a:pt x="15" y="163"/>
                  <a:pt x="15" y="15"/>
                </a:cubicBezTo>
              </a:path>
            </a:pathLst>
          </a:custGeom>
          <a:noFill/>
          <a:ln w="19050" cap="flat">
            <a:solidFill>
              <a:srgbClr val="192D54">
                <a:alpha val="100000"/>
              </a:srgbClr>
            </a:solidFill>
            <a:prstDash val="dash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594" name="rect"/>
          <p:cNvSpPr/>
          <p:nvPr/>
        </p:nvSpPr>
        <p:spPr>
          <a:xfrm>
            <a:off x="3903471" y="2612516"/>
            <a:ext cx="945388" cy="19050"/>
          </a:xfrm>
          <a:prstGeom prst="rect">
            <a:avLst/>
          </a:prstGeom>
          <a:solidFill>
            <a:srgbClr val="192D54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596" name="rect"/>
          <p:cNvSpPr/>
          <p:nvPr/>
        </p:nvSpPr>
        <p:spPr>
          <a:xfrm>
            <a:off x="1828037" y="4403597"/>
            <a:ext cx="251079" cy="19050"/>
          </a:xfrm>
          <a:prstGeom prst="rect">
            <a:avLst/>
          </a:prstGeom>
          <a:solidFill>
            <a:srgbClr val="324273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598" name="rect"/>
          <p:cNvSpPr/>
          <p:nvPr/>
        </p:nvSpPr>
        <p:spPr>
          <a:xfrm>
            <a:off x="1850516" y="1727072"/>
            <a:ext cx="228600" cy="19050"/>
          </a:xfrm>
          <a:prstGeom prst="rect">
            <a:avLst/>
          </a:prstGeom>
          <a:solidFill>
            <a:srgbClr val="324273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600" name="rect"/>
          <p:cNvSpPr/>
          <p:nvPr/>
        </p:nvSpPr>
        <p:spPr>
          <a:xfrm>
            <a:off x="1864614" y="3555872"/>
            <a:ext cx="201929" cy="19050"/>
          </a:xfrm>
          <a:prstGeom prst="rect">
            <a:avLst/>
          </a:prstGeom>
          <a:solidFill>
            <a:srgbClr val="324273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2" name="picture 6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4168852" y="1227033"/>
            <a:ext cx="7049636" cy="5004867"/>
          </a:xfrm>
          <a:prstGeom prst="rect">
            <a:avLst/>
          </a:prstGeom>
        </p:spPr>
      </p:pic>
      <p:sp>
        <p:nvSpPr>
          <p:cNvPr id="604" name="textbox 604"/>
          <p:cNvSpPr/>
          <p:nvPr/>
        </p:nvSpPr>
        <p:spPr>
          <a:xfrm>
            <a:off x="585317" y="1770938"/>
            <a:ext cx="3221354" cy="385952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0000"/>
              </a:lnSpc>
            </a:pPr>
            <a:endParaRPr lang="en-US" altLang="en-US" sz="100" dirty="0"/>
          </a:p>
          <a:p>
            <a:pPr marL="282575" indent="-269875" algn="l" rtl="0" eaLnBrk="0">
              <a:lnSpc>
                <a:spcPct val="115000"/>
              </a:lnSpc>
            </a:pPr>
            <a:r>
              <a:rPr sz="1800" kern="0" spc="-120" dirty="0">
                <a:solidFill>
                  <a:srgbClr val="002060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.</a:t>
            </a:r>
            <a:r>
              <a:rPr sz="1800" kern="0" spc="-750" dirty="0">
                <a:solidFill>
                  <a:srgbClr val="002060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 </a:t>
            </a:r>
            <a:r>
              <a:rPr sz="1800" b="1" kern="0" spc="-12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区块链大数据</a:t>
            </a:r>
            <a:r>
              <a:rPr sz="1800" kern="0" spc="-12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是风控模型的</a:t>
            </a:r>
            <a:r>
              <a:rPr sz="18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sz="1800" kern="0" spc="-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基础。</a:t>
            </a:r>
            <a:endParaRPr lang="en-US" altLang="en-US" sz="1800" dirty="0"/>
          </a:p>
          <a:p>
            <a:pPr algn="l" rtl="0" eaLnBrk="0">
              <a:lnSpc>
                <a:spcPct val="121000"/>
              </a:lnSpc>
            </a:pPr>
            <a:endParaRPr lang="en-US" altLang="en-US" sz="1000" dirty="0"/>
          </a:p>
          <a:p>
            <a:pPr algn="l" rtl="0" eaLnBrk="0">
              <a:lnSpc>
                <a:spcPct val="122000"/>
              </a:lnSpc>
            </a:pPr>
            <a:endParaRPr lang="en-US" altLang="en-US" sz="1000" dirty="0"/>
          </a:p>
          <a:p>
            <a:pPr marL="282575" indent="-269875" algn="l" rtl="0" eaLnBrk="0">
              <a:lnSpc>
                <a:spcPct val="122000"/>
              </a:lnSpc>
              <a:spcBef>
                <a:spcPts val="545"/>
              </a:spcBef>
            </a:pPr>
            <a:r>
              <a:rPr sz="1800" kern="0" spc="-110" dirty="0">
                <a:solidFill>
                  <a:srgbClr val="262626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.</a:t>
            </a:r>
            <a:r>
              <a:rPr sz="1800" kern="0" spc="-870" dirty="0">
                <a:solidFill>
                  <a:srgbClr val="262626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 </a:t>
            </a:r>
            <a:r>
              <a:rPr sz="1800" kern="0" spc="-1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通过多维度的</a:t>
            </a:r>
            <a:r>
              <a:rPr sz="1800" b="1" kern="0" spc="-11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参数</a:t>
            </a:r>
            <a:r>
              <a:rPr sz="1800" kern="0" spc="-1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及</a:t>
            </a:r>
            <a:r>
              <a:rPr sz="1800" b="1" kern="0" spc="-11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智能</a:t>
            </a:r>
            <a:r>
              <a:rPr sz="1800" b="1" kern="0" spc="-12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算</a:t>
            </a:r>
            <a:r>
              <a:rPr sz="1800" b="1" kern="0" spc="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sz="1800" b="1" kern="0" spc="-1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法</a:t>
            </a:r>
            <a:r>
              <a:rPr sz="1800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，结合保险基础理论及实</a:t>
            </a:r>
            <a:r>
              <a:rPr sz="18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sz="1800" kern="0" spc="-1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践经验，完成行业风险模型、</a:t>
            </a:r>
            <a:r>
              <a:rPr sz="18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sz="1800" kern="0" spc="-5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核心风险预测。</a:t>
            </a:r>
            <a:endParaRPr lang="en-US" altLang="en-US" sz="1800" dirty="0"/>
          </a:p>
          <a:p>
            <a:pPr algn="l" rtl="0" eaLnBrk="0">
              <a:lnSpc>
                <a:spcPct val="123000"/>
              </a:lnSpc>
            </a:pPr>
            <a:endParaRPr lang="en-US" altLang="en-US" sz="1000" dirty="0"/>
          </a:p>
          <a:p>
            <a:pPr algn="l" rtl="0" eaLnBrk="0">
              <a:lnSpc>
                <a:spcPct val="123000"/>
              </a:lnSpc>
            </a:pPr>
            <a:endParaRPr lang="en-US" altLang="en-US" sz="1000" dirty="0"/>
          </a:p>
          <a:p>
            <a:pPr marL="282575" indent="-270510" algn="l" rtl="0" eaLnBrk="0">
              <a:lnSpc>
                <a:spcPct val="114000"/>
              </a:lnSpc>
              <a:spcBef>
                <a:spcPts val="550"/>
              </a:spcBef>
            </a:pPr>
            <a:r>
              <a:rPr sz="1800" kern="0" spc="-110" dirty="0">
                <a:solidFill>
                  <a:srgbClr val="002060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.</a:t>
            </a:r>
            <a:r>
              <a:rPr sz="1800" kern="0" spc="-850" dirty="0">
                <a:solidFill>
                  <a:srgbClr val="002060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 </a:t>
            </a:r>
            <a:r>
              <a:rPr sz="1800" b="1" kern="0" spc="-11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实时共享</a:t>
            </a:r>
            <a:r>
              <a:rPr sz="1800" kern="0" spc="-1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关键数据，</a:t>
            </a:r>
            <a:r>
              <a:rPr sz="1800" kern="0" spc="-12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智能提</a:t>
            </a:r>
            <a:r>
              <a:rPr sz="18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sz="1800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取风险情况，协助保司降损</a:t>
            </a:r>
            <a:endParaRPr lang="en-US" altLang="en-US" sz="1800" dirty="0"/>
          </a:p>
          <a:p>
            <a:pPr algn="l" rtl="0" eaLnBrk="0">
              <a:lnSpc>
                <a:spcPct val="119000"/>
              </a:lnSpc>
            </a:pPr>
            <a:endParaRPr lang="en-US" altLang="en-US" sz="500" dirty="0"/>
          </a:p>
          <a:p>
            <a:pPr marL="284480" algn="l" rtl="0" eaLnBrk="0">
              <a:lnSpc>
                <a:spcPct val="97000"/>
              </a:lnSpc>
              <a:spcBef>
                <a:spcPts val="0"/>
              </a:spcBef>
            </a:pPr>
            <a:r>
              <a:rPr sz="1800" kern="0" spc="-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减赔，随时调整承保策</a:t>
            </a:r>
            <a:r>
              <a:rPr sz="1800" kern="0" spc="-1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略等。</a:t>
            </a:r>
            <a:endParaRPr lang="en-US" altLang="en-US" sz="1800" dirty="0"/>
          </a:p>
        </p:txBody>
      </p:sp>
      <p:pic>
        <p:nvPicPr>
          <p:cNvPr id="606" name="picture 60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11320271" y="7619"/>
            <a:ext cx="816864" cy="876300"/>
          </a:xfrm>
          <a:prstGeom prst="rect">
            <a:avLst/>
          </a:prstGeom>
        </p:spPr>
      </p:pic>
      <p:sp>
        <p:nvSpPr>
          <p:cNvPr id="608" name="textbox 608"/>
          <p:cNvSpPr/>
          <p:nvPr/>
        </p:nvSpPr>
        <p:spPr>
          <a:xfrm>
            <a:off x="691764" y="824090"/>
            <a:ext cx="1250314" cy="34861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2540"/>
              </a:lnSpc>
            </a:pPr>
            <a:r>
              <a:rPr sz="2100" b="1" kern="0" spc="3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智能风控</a:t>
            </a:r>
            <a:endParaRPr lang="en-US" altLang="en-US" sz="21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0" name="picture 6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865631" y="1473708"/>
            <a:ext cx="10425684" cy="2933700"/>
          </a:xfrm>
          <a:prstGeom prst="rect">
            <a:avLst/>
          </a:prstGeom>
        </p:spPr>
      </p:pic>
      <p:sp>
        <p:nvSpPr>
          <p:cNvPr id="612" name="textbox 612"/>
          <p:cNvSpPr/>
          <p:nvPr/>
        </p:nvSpPr>
        <p:spPr>
          <a:xfrm>
            <a:off x="834296" y="4844039"/>
            <a:ext cx="10243184" cy="152781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6000"/>
              </a:lnSpc>
            </a:pPr>
            <a:endParaRPr lang="en-US" altLang="en-US" sz="100" dirty="0"/>
          </a:p>
          <a:p>
            <a:pPr marL="285750" indent="-273050" algn="l" rtl="0" eaLnBrk="0">
              <a:lnSpc>
                <a:spcPct val="121000"/>
              </a:lnSpc>
            </a:pPr>
            <a:r>
              <a:rPr sz="1500" kern="0" spc="60" dirty="0">
                <a:solidFill>
                  <a:srgbClr val="262626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.</a:t>
            </a:r>
            <a:r>
              <a:rPr sz="1500" kern="0" spc="-420" dirty="0">
                <a:solidFill>
                  <a:srgbClr val="262626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 </a:t>
            </a:r>
            <a:r>
              <a:rPr sz="1500" kern="0" spc="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基于</a:t>
            </a:r>
            <a:r>
              <a:rPr sz="1500" b="1" kern="0" spc="6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大数据</a:t>
            </a:r>
            <a:r>
              <a:rPr sz="1500" kern="0" spc="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分析引擎，对吞金兽系统内的运营数据、物流数据、保险数据、</a:t>
            </a:r>
            <a:r>
              <a:rPr sz="1500" kern="0" spc="5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财务数据等，多维度进行智能监测，</a:t>
            </a:r>
            <a:r>
              <a:rPr sz="15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sz="1500" kern="0" spc="5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实时提供运营协助。</a:t>
            </a:r>
            <a:endParaRPr lang="en-US" altLang="en-US" sz="1500" dirty="0"/>
          </a:p>
          <a:p>
            <a:pPr marL="285115" indent="-272415" algn="l" rtl="0" eaLnBrk="0">
              <a:lnSpc>
                <a:spcPct val="121000"/>
              </a:lnSpc>
              <a:spcBef>
                <a:spcPts val="645"/>
              </a:spcBef>
            </a:pPr>
            <a:r>
              <a:rPr sz="1500" kern="0" spc="80" dirty="0">
                <a:solidFill>
                  <a:srgbClr val="262626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.</a:t>
            </a:r>
            <a:r>
              <a:rPr sz="1500" kern="0" spc="-420" dirty="0">
                <a:solidFill>
                  <a:srgbClr val="262626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 </a:t>
            </a:r>
            <a:r>
              <a:rPr sz="1500" kern="0" spc="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通过吞金兽独有的</a:t>
            </a:r>
            <a:r>
              <a:rPr sz="1500" b="1" kern="0" spc="8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智能算法</a:t>
            </a:r>
            <a:r>
              <a:rPr sz="1500" kern="0" spc="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分析，根据每</a:t>
            </a:r>
            <a:r>
              <a:rPr sz="1500" kern="0" spc="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个用户的实际情况，做出运营结果统计及预判，帮助用户快速做出运营</a:t>
            </a:r>
            <a:r>
              <a:rPr sz="15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500" kern="0" spc="-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决策。</a:t>
            </a:r>
            <a:endParaRPr lang="en-US" altLang="en-US" sz="1500" dirty="0"/>
          </a:p>
          <a:p>
            <a:pPr algn="l" rtl="0" eaLnBrk="0">
              <a:lnSpc>
                <a:spcPct val="106000"/>
              </a:lnSpc>
            </a:pPr>
            <a:endParaRPr lang="en-US" altLang="en-US" sz="500" dirty="0"/>
          </a:p>
          <a:p>
            <a:pPr marL="12700" algn="l" rtl="0" eaLnBrk="0">
              <a:lnSpc>
                <a:spcPts val="1840"/>
              </a:lnSpc>
            </a:pPr>
            <a:r>
              <a:rPr sz="1500" kern="0" spc="40" dirty="0">
                <a:solidFill>
                  <a:srgbClr val="002060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.</a:t>
            </a:r>
            <a:r>
              <a:rPr sz="1500" kern="0" spc="-320" dirty="0">
                <a:solidFill>
                  <a:srgbClr val="002060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 </a:t>
            </a:r>
            <a:r>
              <a:rPr sz="1500" b="1" kern="0" spc="4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区块链</a:t>
            </a:r>
            <a:r>
              <a:rPr sz="1500" kern="0" spc="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存证存储之后的所有数据，可有效利用</a:t>
            </a:r>
            <a:r>
              <a:rPr sz="1500" kern="0" spc="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于保司在产品的定制和定价上。</a:t>
            </a:r>
            <a:endParaRPr lang="en-US" altLang="en-US" sz="1500" dirty="0"/>
          </a:p>
        </p:txBody>
      </p:sp>
      <p:pic>
        <p:nvPicPr>
          <p:cNvPr id="614" name="picture 6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11320271" y="7619"/>
            <a:ext cx="816864" cy="876300"/>
          </a:xfrm>
          <a:prstGeom prst="rect">
            <a:avLst/>
          </a:prstGeom>
        </p:spPr>
      </p:pic>
      <p:sp>
        <p:nvSpPr>
          <p:cNvPr id="616" name="textbox 616"/>
          <p:cNvSpPr/>
          <p:nvPr/>
        </p:nvSpPr>
        <p:spPr>
          <a:xfrm>
            <a:off x="691764" y="824090"/>
            <a:ext cx="1250314" cy="35052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2560"/>
              </a:lnSpc>
            </a:pPr>
            <a:r>
              <a:rPr sz="2100" b="1" kern="0" spc="3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智能运营</a:t>
            </a:r>
            <a:endParaRPr lang="en-US" altLang="en-US" sz="2100" dirty="0"/>
          </a:p>
        </p:txBody>
      </p:sp>
      <p:pic>
        <p:nvPicPr>
          <p:cNvPr id="618" name="picture 6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1368551" y="1842515"/>
            <a:ext cx="731519" cy="409955"/>
          </a:xfrm>
          <a:prstGeom prst="rect">
            <a:avLst/>
          </a:prstGeom>
        </p:spPr>
      </p:pic>
      <p:pic>
        <p:nvPicPr>
          <p:cNvPr id="620" name="picture 6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5765291" y="1668779"/>
            <a:ext cx="627888" cy="126491"/>
          </a:xfrm>
          <a:prstGeom prst="rect">
            <a:avLst/>
          </a:prstGeom>
        </p:spPr>
      </p:pic>
      <p:sp>
        <p:nvSpPr>
          <p:cNvPr id="622" name="textbox 622"/>
          <p:cNvSpPr/>
          <p:nvPr/>
        </p:nvSpPr>
        <p:spPr>
          <a:xfrm>
            <a:off x="5319296" y="1552361"/>
            <a:ext cx="396240" cy="1549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1015"/>
              </a:lnSpc>
            </a:pPr>
            <a:r>
              <a:rPr sz="800" kern="0" spc="16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吞金兽</a:t>
            </a:r>
            <a:endParaRPr lang="en-US" altLang="en-US" sz="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path"/>
          <p:cNvSpPr/>
          <p:nvPr/>
        </p:nvSpPr>
        <p:spPr>
          <a:xfrm>
            <a:off x="3969217" y="2499870"/>
            <a:ext cx="2469340" cy="427349"/>
          </a:xfrm>
          <a:custGeom>
            <a:avLst/>
            <a:gdLst/>
            <a:ahLst/>
            <a:cxnLst/>
            <a:rect l="0" t="0" r="0" b="0"/>
            <a:pathLst>
              <a:path w="3888" h="672">
                <a:moveTo>
                  <a:pt x="2" y="14"/>
                </a:moveTo>
                <a:lnTo>
                  <a:pt x="3866" y="658"/>
                </a:lnTo>
                <a:moveTo>
                  <a:pt x="3866" y="50"/>
                </a:moveTo>
                <a:lnTo>
                  <a:pt x="26" y="657"/>
                </a:lnTo>
                <a:moveTo>
                  <a:pt x="1945" y="17"/>
                </a:moveTo>
                <a:lnTo>
                  <a:pt x="26" y="658"/>
                </a:lnTo>
                <a:moveTo>
                  <a:pt x="31" y="17"/>
                </a:moveTo>
                <a:lnTo>
                  <a:pt x="1936" y="658"/>
                </a:lnTo>
                <a:moveTo>
                  <a:pt x="3884" y="33"/>
                </a:moveTo>
                <a:lnTo>
                  <a:pt x="1886" y="656"/>
                </a:lnTo>
                <a:moveTo>
                  <a:pt x="1944" y="17"/>
                </a:moveTo>
                <a:lnTo>
                  <a:pt x="3864" y="658"/>
                </a:lnTo>
              </a:path>
            </a:pathLst>
          </a:custGeom>
          <a:noFill/>
          <a:ln w="19050" cap="flat">
            <a:solidFill>
              <a:srgbClr val="002060">
                <a:alpha val="100000"/>
              </a:srgbClr>
            </a:solidFill>
            <a:prstDash val="dash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626" name="path"/>
          <p:cNvSpPr/>
          <p:nvPr/>
        </p:nvSpPr>
        <p:spPr>
          <a:xfrm>
            <a:off x="7379461" y="1309878"/>
            <a:ext cx="25400" cy="2665348"/>
          </a:xfrm>
          <a:custGeom>
            <a:avLst/>
            <a:gdLst/>
            <a:ahLst/>
            <a:cxnLst/>
            <a:rect l="0" t="0" r="0" b="0"/>
            <a:pathLst>
              <a:path w="40" h="4197">
                <a:moveTo>
                  <a:pt x="20" y="0"/>
                </a:moveTo>
                <a:lnTo>
                  <a:pt x="20" y="4197"/>
                </a:lnTo>
              </a:path>
            </a:pathLst>
          </a:custGeom>
          <a:noFill/>
          <a:ln w="25400" cap="flat">
            <a:solidFill>
              <a:srgbClr val="7F7F7F">
                <a:alpha val="100000"/>
              </a:srgbClr>
            </a:solidFill>
            <a:prstDash val="dash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628" name="path"/>
          <p:cNvSpPr/>
          <p:nvPr/>
        </p:nvSpPr>
        <p:spPr>
          <a:xfrm>
            <a:off x="6705437" y="3417508"/>
            <a:ext cx="1523054" cy="422143"/>
          </a:xfrm>
          <a:custGeom>
            <a:avLst/>
            <a:gdLst/>
            <a:ahLst/>
            <a:cxnLst/>
            <a:rect l="0" t="0" r="0" b="0"/>
            <a:pathLst>
              <a:path w="2398" h="664">
                <a:moveTo>
                  <a:pt x="2394" y="14"/>
                </a:moveTo>
                <a:lnTo>
                  <a:pt x="3" y="650"/>
                </a:lnTo>
              </a:path>
            </a:pathLst>
          </a:custGeom>
          <a:noFill/>
          <a:ln w="19050" cap="flat">
            <a:solidFill>
              <a:srgbClr val="002060">
                <a:alpha val="100000"/>
              </a:srgbClr>
            </a:solidFill>
            <a:prstDash val="dash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630" name="path"/>
          <p:cNvSpPr/>
          <p:nvPr/>
        </p:nvSpPr>
        <p:spPr>
          <a:xfrm>
            <a:off x="3984241" y="3444474"/>
            <a:ext cx="2473562" cy="403644"/>
          </a:xfrm>
          <a:custGeom>
            <a:avLst/>
            <a:gdLst/>
            <a:ahLst/>
            <a:cxnLst/>
            <a:rect l="0" t="0" r="0" b="0"/>
            <a:pathLst>
              <a:path w="3895" h="635">
                <a:moveTo>
                  <a:pt x="2" y="60"/>
                </a:moveTo>
                <a:lnTo>
                  <a:pt x="2880" y="608"/>
                </a:lnTo>
                <a:moveTo>
                  <a:pt x="1956" y="12"/>
                </a:moveTo>
                <a:lnTo>
                  <a:pt x="2879" y="622"/>
                </a:lnTo>
                <a:moveTo>
                  <a:pt x="3887" y="12"/>
                </a:moveTo>
                <a:lnTo>
                  <a:pt x="2880" y="622"/>
                </a:lnTo>
              </a:path>
            </a:pathLst>
          </a:custGeom>
          <a:noFill/>
          <a:ln w="19050" cap="flat">
            <a:solidFill>
              <a:srgbClr val="002060">
                <a:alpha val="100000"/>
              </a:srgbClr>
            </a:solidFill>
            <a:prstDash val="dash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graphicFrame>
        <p:nvGraphicFramePr>
          <p:cNvPr id="632" name="table 632"/>
          <p:cNvGraphicFramePr>
            <a:graphicFrameLocks noGrp="1"/>
          </p:cNvGraphicFramePr>
          <p:nvPr/>
        </p:nvGraphicFramePr>
        <p:xfrm>
          <a:off x="3398900" y="1955673"/>
          <a:ext cx="3623310" cy="1515109"/>
        </p:xfrm>
        <a:graphic>
          <a:graphicData uri="http://schemas.openxmlformats.org/drawingml/2006/table">
            <a:tbl>
              <a:tblPr/>
              <a:tblGrid>
                <a:gridCol w="594994"/>
                <a:gridCol w="584200"/>
                <a:gridCol w="587375"/>
                <a:gridCol w="615950"/>
                <a:gridCol w="59055"/>
                <a:gridCol w="579119"/>
                <a:gridCol w="602615"/>
              </a:tblGrid>
              <a:tr h="555625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25000"/>
                        </a:lnSpc>
                      </a:pPr>
                      <a:endParaRPr lang="en-US" altLang="en-US" sz="1000" dirty="0"/>
                    </a:p>
                    <a:p>
                      <a:pPr marL="188595" algn="l" rtl="0" eaLnBrk="0">
                        <a:lnSpc>
                          <a:spcPts val="1860"/>
                        </a:lnSpc>
                        <a:spcBef>
                          <a:spcPts val="0"/>
                        </a:spcBef>
                      </a:pPr>
                      <a:r>
                        <a:rPr sz="1500" kern="0" spc="8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车险产品</a:t>
                      </a:r>
                      <a:endParaRPr lang="en-US" altLang="en-US" sz="15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25000"/>
                        </a:lnSpc>
                      </a:pPr>
                      <a:endParaRPr lang="en-US" altLang="en-US" sz="1000" dirty="0"/>
                    </a:p>
                    <a:p>
                      <a:pPr marL="225425" algn="l" rtl="0" eaLnBrk="0">
                        <a:lnSpc>
                          <a:spcPts val="1860"/>
                        </a:lnSpc>
                        <a:spcBef>
                          <a:spcPts val="0"/>
                        </a:spcBef>
                      </a:pPr>
                      <a:r>
                        <a:rPr sz="1500" kern="0" spc="8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非车产品</a:t>
                      </a:r>
                      <a:endParaRPr lang="en-US" altLang="en-US" sz="15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32000"/>
                        </a:lnSpc>
                      </a:pPr>
                      <a:endParaRPr lang="en-US" altLang="en-US" sz="1000" dirty="0"/>
                    </a:p>
                    <a:p>
                      <a:pPr marL="118745" algn="l" rtl="0" eaLnBrk="0">
                        <a:lnSpc>
                          <a:spcPts val="1860"/>
                        </a:lnSpc>
                        <a:spcBef>
                          <a:spcPts val="0"/>
                        </a:spcBef>
                      </a:pPr>
                      <a:r>
                        <a:rPr sz="1500" kern="0" spc="6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保险产品...</a:t>
                      </a:r>
                      <a:endParaRPr lang="en-US" altLang="en-US" sz="15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76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 w="190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 w="2540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2540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 w="2857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2857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719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18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9000"/>
                        </a:lnSpc>
                      </a:pPr>
                      <a:endParaRPr lang="en-US" altLang="en-US" sz="100" dirty="0"/>
                    </a:p>
                    <a:p>
                      <a:pPr marL="183515" algn="l" rtl="0" eaLnBrk="0">
                        <a:lnSpc>
                          <a:spcPts val="1860"/>
                        </a:lnSpc>
                      </a:pPr>
                      <a:r>
                        <a:rPr sz="1500" kern="0" spc="8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保险经纪</a:t>
                      </a:r>
                      <a:endParaRPr lang="en-US" altLang="en-US" sz="15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18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9000"/>
                        </a:lnSpc>
                      </a:pPr>
                      <a:endParaRPr lang="en-US" altLang="en-US" sz="100" dirty="0"/>
                    </a:p>
                    <a:p>
                      <a:pPr marL="216535" algn="l" rtl="0" eaLnBrk="0">
                        <a:lnSpc>
                          <a:spcPts val="1860"/>
                        </a:lnSpc>
                      </a:pPr>
                      <a:r>
                        <a:rPr sz="1500" kern="0" spc="9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保险代理</a:t>
                      </a:r>
                      <a:endParaRPr lang="en-US" altLang="en-US" sz="15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18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9000"/>
                        </a:lnSpc>
                      </a:pPr>
                      <a:endParaRPr lang="en-US" altLang="en-US" sz="100" dirty="0"/>
                    </a:p>
                    <a:p>
                      <a:pPr marL="180340" algn="l" rtl="0" eaLnBrk="0">
                        <a:lnSpc>
                          <a:spcPts val="1860"/>
                        </a:lnSpc>
                      </a:pPr>
                      <a:r>
                        <a:rPr sz="1500" kern="0" spc="8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保险销售</a:t>
                      </a:r>
                      <a:endParaRPr lang="en-US" altLang="en-US" sz="15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34" name="path"/>
          <p:cNvSpPr/>
          <p:nvPr/>
        </p:nvSpPr>
        <p:spPr>
          <a:xfrm>
            <a:off x="4006675" y="4657983"/>
            <a:ext cx="2429119" cy="448172"/>
          </a:xfrm>
          <a:custGeom>
            <a:avLst/>
            <a:gdLst/>
            <a:ahLst/>
            <a:cxnLst/>
            <a:rect l="0" t="0" r="0" b="0"/>
            <a:pathLst>
              <a:path w="3825" h="705">
                <a:moveTo>
                  <a:pt x="2844" y="14"/>
                </a:moveTo>
                <a:lnTo>
                  <a:pt x="3" y="691"/>
                </a:lnTo>
                <a:moveTo>
                  <a:pt x="2844" y="14"/>
                </a:moveTo>
                <a:lnTo>
                  <a:pt x="1933" y="691"/>
                </a:lnTo>
                <a:moveTo>
                  <a:pt x="2845" y="14"/>
                </a:moveTo>
                <a:lnTo>
                  <a:pt x="3816" y="684"/>
                </a:lnTo>
              </a:path>
            </a:pathLst>
          </a:custGeom>
          <a:noFill/>
          <a:ln w="19050" cap="flat">
            <a:solidFill>
              <a:srgbClr val="002060">
                <a:alpha val="100000"/>
              </a:srgbClr>
            </a:solidFill>
            <a:prstDash val="dash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graphicFrame>
        <p:nvGraphicFramePr>
          <p:cNvPr id="636" name="table 636"/>
          <p:cNvGraphicFramePr>
            <a:graphicFrameLocks noGrp="1"/>
          </p:cNvGraphicFramePr>
          <p:nvPr/>
        </p:nvGraphicFramePr>
        <p:xfrm>
          <a:off x="3398900" y="5082920"/>
          <a:ext cx="3676649" cy="1468119"/>
        </p:xfrm>
        <a:graphic>
          <a:graphicData uri="http://schemas.openxmlformats.org/drawingml/2006/table">
            <a:tbl>
              <a:tblPr/>
              <a:tblGrid>
                <a:gridCol w="1173480"/>
                <a:gridCol w="38100"/>
                <a:gridCol w="44450"/>
                <a:gridCol w="577850"/>
                <a:gridCol w="581025"/>
                <a:gridCol w="46990"/>
                <a:gridCol w="120014"/>
                <a:gridCol w="481329"/>
                <a:gridCol w="584200"/>
                <a:gridCol w="29209"/>
              </a:tblGrid>
              <a:tr h="556894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28000"/>
                        </a:lnSpc>
                      </a:pPr>
                      <a:endParaRPr lang="en-US" altLang="en-US" sz="1000" dirty="0"/>
                    </a:p>
                    <a:p>
                      <a:pPr marL="209550" algn="l" rtl="0" eaLnBrk="0">
                        <a:lnSpc>
                          <a:spcPts val="1850"/>
                        </a:lnSpc>
                        <a:spcBef>
                          <a:spcPts val="0"/>
                        </a:spcBef>
                      </a:pPr>
                      <a:r>
                        <a:rPr sz="1500" kern="0" spc="8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货运平台</a:t>
                      </a:r>
                      <a:endParaRPr lang="en-US" altLang="en-US" sz="15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28000"/>
                        </a:lnSpc>
                      </a:pPr>
                      <a:endParaRPr lang="en-US" altLang="en-US" sz="1000" dirty="0"/>
                    </a:p>
                    <a:p>
                      <a:pPr marL="179070" algn="l" rtl="0" eaLnBrk="0">
                        <a:lnSpc>
                          <a:spcPts val="1850"/>
                        </a:lnSpc>
                        <a:spcBef>
                          <a:spcPts val="0"/>
                        </a:spcBef>
                      </a:pPr>
                      <a:r>
                        <a:rPr sz="1500" kern="0" spc="8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货代平台</a:t>
                      </a:r>
                      <a:endParaRPr lang="en-US" altLang="en-US" sz="15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</a:pPr>
                      <a:endParaRPr lang="en-US" altLang="en-US" sz="400" dirty="0"/>
                    </a:p>
                    <a:p>
                      <a:pPr marL="285750" indent="-205740" algn="l" rtl="0" eaLnBrk="0">
                        <a:lnSpc>
                          <a:spcPct val="105000"/>
                        </a:lnSpc>
                        <a:spcBef>
                          <a:spcPts val="0"/>
                        </a:spcBef>
                      </a:pPr>
                      <a:r>
                        <a:rPr sz="1500" kern="0" spc="9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跨境电商</a:t>
                      </a:r>
                      <a:r>
                        <a:rPr sz="1500" kern="0" spc="-1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</a:t>
                      </a:r>
                      <a:r>
                        <a:rPr sz="1500" kern="0" spc="7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平台</a:t>
                      </a:r>
                      <a:endParaRPr lang="en-US" altLang="en-US" sz="1500" dirty="0"/>
                    </a:p>
                  </a:txBody>
                  <a:tcPr marL="0" marR="0" marT="0" marB="0" vert="horz">
                    <a:lnL>
                      <a:noFill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 w="190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 w="190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 w="190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 w="190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7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6000"/>
                        </a:lnSpc>
                      </a:pPr>
                      <a:endParaRPr lang="en-US" altLang="en-US" sz="100" dirty="0"/>
                    </a:p>
                    <a:p>
                      <a:pPr marL="120650" algn="l" rtl="0" eaLnBrk="0">
                        <a:lnSpc>
                          <a:spcPts val="1850"/>
                        </a:lnSpc>
                      </a:pPr>
                      <a:r>
                        <a:rPr sz="1500" kern="0" spc="5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货运公司...</a:t>
                      </a:r>
                      <a:endParaRPr lang="en-US" altLang="en-US" sz="15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20000"/>
                        </a:lnSpc>
                      </a:pPr>
                      <a:endParaRPr lang="en-US" altLang="en-US" sz="1000" dirty="0"/>
                    </a:p>
                    <a:p>
                      <a:pPr marL="104775" algn="l" rtl="0" eaLnBrk="0">
                        <a:lnSpc>
                          <a:spcPts val="1855"/>
                        </a:lnSpc>
                        <a:spcBef>
                          <a:spcPts val="0"/>
                        </a:spcBef>
                      </a:pPr>
                      <a:r>
                        <a:rPr sz="1500" kern="0" spc="5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货代公司...</a:t>
                      </a:r>
                      <a:endParaRPr lang="en-US" altLang="en-US" sz="15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rtl="0" eaLnBrk="0">
                        <a:lnSpc>
                          <a:spcPct val="120000"/>
                        </a:lnSpc>
                      </a:pPr>
                      <a:endParaRPr lang="en-US" altLang="en-US" sz="1000" dirty="0"/>
                    </a:p>
                    <a:p>
                      <a:pPr marL="127000" algn="l" rtl="0" eaLnBrk="0">
                        <a:lnSpc>
                          <a:spcPts val="1860"/>
                        </a:lnSpc>
                        <a:spcBef>
                          <a:spcPts val="0"/>
                        </a:spcBef>
                      </a:pPr>
                      <a:r>
                        <a:rPr sz="1500" kern="0" spc="6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跨境电商...</a:t>
                      </a:r>
                      <a:endParaRPr lang="en-US" altLang="en-US" sz="15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38" name="table 638"/>
          <p:cNvGraphicFramePr>
            <a:graphicFrameLocks noGrp="1"/>
          </p:cNvGraphicFramePr>
          <p:nvPr/>
        </p:nvGraphicFramePr>
        <p:xfrm>
          <a:off x="3398900" y="3830192"/>
          <a:ext cx="4828540" cy="832485"/>
        </p:xfrm>
        <a:graphic>
          <a:graphicData uri="http://schemas.openxmlformats.org/drawingml/2006/table">
            <a:tbl>
              <a:tblPr/>
              <a:tblGrid>
                <a:gridCol w="2115820"/>
                <a:gridCol w="2712720"/>
              </a:tblGrid>
              <a:tr h="83248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40" name="table 640"/>
          <p:cNvGraphicFramePr>
            <a:graphicFrameLocks noGrp="1"/>
          </p:cNvGraphicFramePr>
          <p:nvPr/>
        </p:nvGraphicFramePr>
        <p:xfrm>
          <a:off x="7640192" y="5082920"/>
          <a:ext cx="1186180" cy="1463675"/>
        </p:xfrm>
        <a:graphic>
          <a:graphicData uri="http://schemas.openxmlformats.org/drawingml/2006/table">
            <a:tbl>
              <a:tblPr/>
              <a:tblGrid>
                <a:gridCol w="622300"/>
                <a:gridCol w="563880"/>
              </a:tblGrid>
              <a:tr h="554990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25000"/>
                        </a:lnSpc>
                      </a:pPr>
                      <a:endParaRPr lang="en-US" altLang="en-US" sz="1000" dirty="0"/>
                    </a:p>
                    <a:p>
                      <a:pPr marL="114300" algn="l" rtl="0" eaLnBrk="0">
                        <a:lnSpc>
                          <a:spcPts val="1860"/>
                        </a:lnSpc>
                        <a:spcBef>
                          <a:spcPts val="5"/>
                        </a:spcBef>
                      </a:pPr>
                      <a:r>
                        <a:rPr sz="1500" kern="0" spc="6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生产企业...</a:t>
                      </a:r>
                      <a:endParaRPr lang="en-US" altLang="en-US" sz="15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96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 w="190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719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19000"/>
                        </a:lnSpc>
                      </a:pPr>
                      <a:endParaRPr lang="en-US" altLang="en-US" sz="1000" dirty="0"/>
                    </a:p>
                    <a:p>
                      <a:pPr marL="121920" algn="l" rtl="0" eaLnBrk="0">
                        <a:lnSpc>
                          <a:spcPts val="1855"/>
                        </a:lnSpc>
                        <a:spcBef>
                          <a:spcPts val="5"/>
                        </a:spcBef>
                      </a:pPr>
                      <a:r>
                        <a:rPr sz="1500" kern="0" spc="6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物流企业...</a:t>
                      </a:r>
                      <a:endParaRPr lang="en-US" altLang="en-US" sz="15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42" name="textbox 642"/>
          <p:cNvSpPr/>
          <p:nvPr/>
        </p:nvSpPr>
        <p:spPr>
          <a:xfrm>
            <a:off x="8565050" y="3900937"/>
            <a:ext cx="3265804" cy="57785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5000"/>
              </a:lnSpc>
            </a:pPr>
            <a:endParaRPr lang="en-US" altLang="en-US" sz="100" dirty="0"/>
          </a:p>
          <a:p>
            <a:pPr marL="22225" indent="-9525" algn="l" rtl="0" eaLnBrk="0">
              <a:lnSpc>
                <a:spcPct val="121000"/>
              </a:lnSpc>
            </a:pPr>
            <a:r>
              <a:rPr sz="1500" kern="0" spc="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根据用户自主选择，自动匹配对应保</a:t>
            </a:r>
            <a:r>
              <a:rPr sz="1500" kern="0" spc="5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500" kern="0" spc="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险服务，实现全流程自适</a:t>
            </a:r>
            <a:r>
              <a:rPr sz="1500" kern="0" spc="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应结果</a:t>
            </a:r>
            <a:endParaRPr lang="en-US" altLang="en-US" sz="1500" dirty="0"/>
          </a:p>
        </p:txBody>
      </p:sp>
      <p:graphicFrame>
        <p:nvGraphicFramePr>
          <p:cNvPr id="644" name="table 644"/>
          <p:cNvGraphicFramePr>
            <a:graphicFrameLocks noGrp="1"/>
          </p:cNvGraphicFramePr>
          <p:nvPr/>
        </p:nvGraphicFramePr>
        <p:xfrm>
          <a:off x="7640192" y="1975484"/>
          <a:ext cx="1181734" cy="1460500"/>
        </p:xfrm>
        <a:graphic>
          <a:graphicData uri="http://schemas.openxmlformats.org/drawingml/2006/table">
            <a:tbl>
              <a:tblPr/>
              <a:tblGrid>
                <a:gridCol w="591184"/>
                <a:gridCol w="590550"/>
              </a:tblGrid>
              <a:tr h="554990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25000"/>
                        </a:lnSpc>
                      </a:pPr>
                      <a:endParaRPr lang="en-US" altLang="en-US" sz="1000" dirty="0"/>
                    </a:p>
                    <a:p>
                      <a:pPr marL="118745" algn="l" rtl="0" eaLnBrk="0">
                        <a:lnSpc>
                          <a:spcPts val="1860"/>
                        </a:lnSpc>
                        <a:spcBef>
                          <a:spcPts val="0"/>
                        </a:spcBef>
                      </a:pPr>
                      <a:r>
                        <a:rPr sz="1500" kern="0" spc="6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保险产品...</a:t>
                      </a:r>
                      <a:endParaRPr lang="en-US" altLang="en-US" sz="15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 w="2540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719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18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8000"/>
                        </a:lnSpc>
                      </a:pPr>
                      <a:endParaRPr lang="en-US" altLang="en-US" sz="100" dirty="0"/>
                    </a:p>
                    <a:p>
                      <a:pPr marL="110490" algn="l" rtl="0" eaLnBrk="0">
                        <a:lnSpc>
                          <a:spcPts val="1860"/>
                        </a:lnSpc>
                      </a:pPr>
                      <a:r>
                        <a:rPr sz="1500" kern="0" spc="6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保险公司...</a:t>
                      </a:r>
                      <a:endParaRPr lang="en-US" altLang="en-US" sz="15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46" name="textbox 646"/>
          <p:cNvSpPr/>
          <p:nvPr/>
        </p:nvSpPr>
        <p:spPr>
          <a:xfrm>
            <a:off x="393997" y="3891539"/>
            <a:ext cx="2658110" cy="57721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4000"/>
              </a:lnSpc>
            </a:pPr>
            <a:endParaRPr lang="en-US" altLang="en-US" sz="100" dirty="0"/>
          </a:p>
          <a:p>
            <a:pPr marL="34290" indent="-21590" algn="l" rtl="0" eaLnBrk="0">
              <a:lnSpc>
                <a:spcPct val="121000"/>
              </a:lnSpc>
            </a:pPr>
            <a:r>
              <a:rPr sz="1500" kern="0" spc="1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基于吞金兽</a:t>
            </a:r>
            <a:r>
              <a:rPr sz="1500" b="1" kern="0" spc="10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智能算法</a:t>
            </a:r>
            <a:r>
              <a:rPr sz="1500" kern="0" spc="1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&amp;</a:t>
            </a:r>
            <a:r>
              <a:rPr sz="1500" b="1" kern="0" spc="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AI</a:t>
            </a:r>
            <a:r>
              <a:rPr sz="1500" b="1" kern="0" spc="10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学习</a:t>
            </a:r>
            <a:r>
              <a:rPr sz="1500" b="1" kern="0" spc="1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500" kern="0" spc="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自动识别用户类型及业务类型</a:t>
            </a:r>
            <a:endParaRPr lang="en-US" altLang="en-US" sz="1500" dirty="0"/>
          </a:p>
        </p:txBody>
      </p:sp>
      <p:pic>
        <p:nvPicPr>
          <p:cNvPr id="648" name="picture 64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4837175" y="3889247"/>
            <a:ext cx="1554480" cy="643127"/>
          </a:xfrm>
          <a:prstGeom prst="rect">
            <a:avLst/>
          </a:prstGeom>
        </p:spPr>
      </p:pic>
      <p:graphicFrame>
        <p:nvGraphicFramePr>
          <p:cNvPr id="650" name="table 650"/>
          <p:cNvGraphicFramePr>
            <a:graphicFrameLocks noGrp="1"/>
          </p:cNvGraphicFramePr>
          <p:nvPr/>
        </p:nvGraphicFramePr>
        <p:xfrm>
          <a:off x="6395084" y="3964304"/>
          <a:ext cx="1746884" cy="564514"/>
        </p:xfrm>
        <a:graphic>
          <a:graphicData uri="http://schemas.openxmlformats.org/drawingml/2006/table">
            <a:tbl>
              <a:tblPr/>
              <a:tblGrid>
                <a:gridCol w="1746884"/>
              </a:tblGrid>
              <a:tr h="54546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800" dirty="0"/>
                    </a:p>
                    <a:p>
                      <a:pPr algn="l" rtl="0" eaLnBrk="0">
                        <a:lnSpc>
                          <a:spcPct val="6000"/>
                        </a:lnSpc>
                      </a:pPr>
                      <a:endParaRPr lang="en-US" altLang="en-US" sz="100" dirty="0"/>
                    </a:p>
                    <a:p>
                      <a:pPr marL="111125" algn="l" rtl="0" eaLnBrk="0">
                        <a:lnSpc>
                          <a:spcPct val="97000"/>
                        </a:lnSpc>
                        <a:tabLst>
                          <a:tab pos="219075" algn="l"/>
                        </a:tabLst>
                      </a:pPr>
                      <a:r>
                        <a:rPr sz="1200" kern="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	</a:t>
                      </a:r>
                      <a:r>
                        <a:rPr sz="1200" kern="0" spc="11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sz="1200" kern="0" spc="-6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定制：</a:t>
                      </a:r>
                      <a:r>
                        <a:rPr sz="1200" kern="0" spc="27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sz="1200" kern="0" spc="-6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SDK/API接口</a:t>
                      </a:r>
                      <a:endParaRPr lang="en-US" altLang="en-US" sz="1200" dirty="0"/>
                    </a:p>
                    <a:p>
                      <a:pPr marL="111125" algn="l" rtl="0" eaLnBrk="0">
                        <a:lnSpc>
                          <a:spcPct val="97000"/>
                        </a:lnSpc>
                        <a:spcBef>
                          <a:spcPts val="35"/>
                        </a:spcBef>
                        <a:tabLst>
                          <a:tab pos="219075" algn="l"/>
                        </a:tabLst>
                      </a:pPr>
                      <a:r>
                        <a:rPr sz="1200" kern="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	</a:t>
                      </a:r>
                      <a:r>
                        <a:rPr sz="1200" kern="0" spc="7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sz="1200" kern="0" spc="-6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通用：  PC/H</a:t>
                      </a:r>
                      <a:r>
                        <a:rPr sz="1200" kern="0" spc="-7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5页面</a:t>
                      </a:r>
                      <a:endParaRPr lang="en-US" altLang="en-US" sz="12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52" name="picture 6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6506261" y="4274642"/>
            <a:ext cx="108813" cy="99669"/>
          </a:xfrm>
          <a:prstGeom prst="rect">
            <a:avLst/>
          </a:prstGeom>
        </p:spPr>
      </p:pic>
      <p:pic>
        <p:nvPicPr>
          <p:cNvPr id="654" name="picture 6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6506261" y="4091762"/>
            <a:ext cx="108813" cy="99669"/>
          </a:xfrm>
          <a:prstGeom prst="rect">
            <a:avLst/>
          </a:prstGeom>
        </p:spPr>
      </p:pic>
      <p:pic>
        <p:nvPicPr>
          <p:cNvPr id="656" name="picture 6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11320271" y="7619"/>
            <a:ext cx="816864" cy="876300"/>
          </a:xfrm>
          <a:prstGeom prst="rect">
            <a:avLst/>
          </a:prstGeom>
        </p:spPr>
      </p:pic>
      <p:graphicFrame>
        <p:nvGraphicFramePr>
          <p:cNvPr id="658" name="table 658"/>
          <p:cNvGraphicFramePr>
            <a:graphicFrameLocks noGrp="1"/>
          </p:cNvGraphicFramePr>
          <p:nvPr/>
        </p:nvGraphicFramePr>
        <p:xfrm>
          <a:off x="3459860" y="3964304"/>
          <a:ext cx="1174115" cy="564514"/>
        </p:xfrm>
        <a:graphic>
          <a:graphicData uri="http://schemas.openxmlformats.org/drawingml/2006/table">
            <a:tbl>
              <a:tblPr/>
              <a:tblGrid>
                <a:gridCol w="1174115"/>
              </a:tblGrid>
              <a:tr h="54546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800" dirty="0"/>
                    </a:p>
                    <a:p>
                      <a:pPr algn="l" rtl="0" eaLnBrk="0">
                        <a:lnSpc>
                          <a:spcPct val="7000"/>
                        </a:lnSpc>
                      </a:pPr>
                      <a:endParaRPr lang="en-US" altLang="en-US" sz="100" dirty="0"/>
                    </a:p>
                    <a:p>
                      <a:pPr marL="206375" algn="l" rtl="0" eaLnBrk="0">
                        <a:lnSpc>
                          <a:spcPct val="97000"/>
                        </a:lnSpc>
                        <a:tabLst>
                          <a:tab pos="314325" algn="l"/>
                        </a:tabLst>
                      </a:pPr>
                      <a:r>
                        <a:rPr sz="1200" kern="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	</a:t>
                      </a:r>
                      <a:r>
                        <a:rPr sz="1200" kern="0" spc="8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sz="1200" kern="0" spc="-1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统一录入</a:t>
                      </a:r>
                      <a:endParaRPr lang="en-US" altLang="en-US" sz="1200" dirty="0"/>
                    </a:p>
                    <a:p>
                      <a:pPr marL="206375" algn="l" rtl="0" eaLnBrk="0">
                        <a:lnSpc>
                          <a:spcPct val="97000"/>
                        </a:lnSpc>
                        <a:spcBef>
                          <a:spcPts val="45"/>
                        </a:spcBef>
                        <a:tabLst>
                          <a:tab pos="314325" algn="l"/>
                        </a:tabLst>
                      </a:pPr>
                      <a:r>
                        <a:rPr sz="1200" kern="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	</a:t>
                      </a:r>
                      <a:r>
                        <a:rPr sz="1200" kern="0" spc="8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sz="1200" kern="0" spc="-1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统一接口</a:t>
                      </a:r>
                      <a:endParaRPr lang="en-US" altLang="en-US" sz="12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60" name="picture 66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3666413" y="4274642"/>
            <a:ext cx="108813" cy="99669"/>
          </a:xfrm>
          <a:prstGeom prst="rect">
            <a:avLst/>
          </a:prstGeom>
        </p:spPr>
      </p:pic>
      <p:pic>
        <p:nvPicPr>
          <p:cNvPr id="662" name="picture 66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3666413" y="4091762"/>
            <a:ext cx="108813" cy="99669"/>
          </a:xfrm>
          <a:prstGeom prst="rect">
            <a:avLst/>
          </a:prstGeom>
        </p:spPr>
      </p:pic>
      <p:sp>
        <p:nvSpPr>
          <p:cNvPr id="664" name="path"/>
          <p:cNvSpPr/>
          <p:nvPr/>
        </p:nvSpPr>
        <p:spPr>
          <a:xfrm>
            <a:off x="6705628" y="4668664"/>
            <a:ext cx="1526863" cy="389855"/>
          </a:xfrm>
          <a:custGeom>
            <a:avLst/>
            <a:gdLst/>
            <a:ahLst/>
            <a:cxnLst/>
            <a:rect l="0" t="0" r="0" b="0"/>
            <a:pathLst>
              <a:path w="2404" h="613">
                <a:moveTo>
                  <a:pt x="3" y="14"/>
                </a:moveTo>
                <a:lnTo>
                  <a:pt x="2400" y="599"/>
                </a:lnTo>
              </a:path>
            </a:pathLst>
          </a:custGeom>
          <a:noFill/>
          <a:ln w="19050" cap="flat">
            <a:solidFill>
              <a:srgbClr val="002060">
                <a:alpha val="100000"/>
              </a:srgbClr>
            </a:solidFill>
            <a:prstDash val="dash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666" name="textbox 666"/>
          <p:cNvSpPr/>
          <p:nvPr/>
        </p:nvSpPr>
        <p:spPr>
          <a:xfrm>
            <a:off x="691764" y="824090"/>
            <a:ext cx="1250314" cy="35115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2565"/>
              </a:lnSpc>
            </a:pPr>
            <a:r>
              <a:rPr sz="2100" b="1" kern="0" spc="3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智能定制</a:t>
            </a:r>
            <a:endParaRPr lang="en-US" altLang="en-US" sz="2100" dirty="0"/>
          </a:p>
        </p:txBody>
      </p:sp>
      <p:sp>
        <p:nvSpPr>
          <p:cNvPr id="668" name="textbox 668"/>
          <p:cNvSpPr/>
          <p:nvPr/>
        </p:nvSpPr>
        <p:spPr>
          <a:xfrm>
            <a:off x="7792516" y="1451914"/>
            <a:ext cx="935989" cy="2921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1800" b="1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直连模式</a:t>
            </a:r>
            <a:endParaRPr lang="en-US" altLang="en-US" sz="1800" dirty="0"/>
          </a:p>
        </p:txBody>
      </p:sp>
      <p:sp>
        <p:nvSpPr>
          <p:cNvPr id="670" name="textbox 670"/>
          <p:cNvSpPr/>
          <p:nvPr/>
        </p:nvSpPr>
        <p:spPr>
          <a:xfrm>
            <a:off x="4724933" y="1451914"/>
            <a:ext cx="927735" cy="2921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1800" b="1" kern="0" spc="-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间连模式</a:t>
            </a:r>
            <a:endParaRPr lang="en-US" altLang="en-US" sz="1800" dirty="0"/>
          </a:p>
        </p:txBody>
      </p:sp>
      <p:sp>
        <p:nvSpPr>
          <p:cNvPr id="672" name="rect"/>
          <p:cNvSpPr/>
          <p:nvPr/>
        </p:nvSpPr>
        <p:spPr>
          <a:xfrm>
            <a:off x="7379461" y="4473698"/>
            <a:ext cx="26161" cy="2384299"/>
          </a:xfrm>
          <a:prstGeom prst="rect">
            <a:avLst/>
          </a:prstGeom>
          <a:solidFill>
            <a:srgbClr val="7F7F7F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674" name="path"/>
          <p:cNvSpPr/>
          <p:nvPr/>
        </p:nvSpPr>
        <p:spPr>
          <a:xfrm>
            <a:off x="3984126" y="5640652"/>
            <a:ext cx="35032" cy="352402"/>
          </a:xfrm>
          <a:custGeom>
            <a:avLst/>
            <a:gdLst/>
            <a:ahLst/>
            <a:cxnLst/>
            <a:rect l="0" t="0" r="0" b="0"/>
            <a:pathLst>
              <a:path w="55" h="554">
                <a:moveTo>
                  <a:pt x="40" y="0"/>
                </a:moveTo>
                <a:lnTo>
                  <a:pt x="14" y="554"/>
                </a:lnTo>
              </a:path>
            </a:pathLst>
          </a:custGeom>
          <a:noFill/>
          <a:ln w="19050" cap="flat">
            <a:solidFill>
              <a:srgbClr val="002060">
                <a:alpha val="100000"/>
              </a:srgbClr>
            </a:solidFill>
            <a:prstDash val="dash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676" name="rect"/>
          <p:cNvSpPr/>
          <p:nvPr/>
        </p:nvSpPr>
        <p:spPr>
          <a:xfrm>
            <a:off x="5876925" y="5092445"/>
            <a:ext cx="19050" cy="545592"/>
          </a:xfrm>
          <a:prstGeom prst="rect">
            <a:avLst/>
          </a:prstGeom>
          <a:solidFill>
            <a:srgbClr val="002060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8" name="picture 67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8401811" y="3931920"/>
            <a:ext cx="3176016" cy="2459735"/>
          </a:xfrm>
          <a:prstGeom prst="rect">
            <a:avLst/>
          </a:prstGeom>
        </p:spPr>
      </p:pic>
      <p:pic>
        <p:nvPicPr>
          <p:cNvPr id="680" name="picture 68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539496" y="1728216"/>
            <a:ext cx="3307079" cy="2153411"/>
          </a:xfrm>
          <a:prstGeom prst="rect">
            <a:avLst/>
          </a:prstGeom>
        </p:spPr>
      </p:pic>
      <p:pic>
        <p:nvPicPr>
          <p:cNvPr id="682" name="picture 68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4472940" y="4344923"/>
            <a:ext cx="3294888" cy="2147316"/>
          </a:xfrm>
          <a:prstGeom prst="rect">
            <a:avLst/>
          </a:prstGeom>
        </p:spPr>
      </p:pic>
      <p:pic>
        <p:nvPicPr>
          <p:cNvPr id="684" name="picture 68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4472940" y="1728216"/>
            <a:ext cx="3229355" cy="2153411"/>
          </a:xfrm>
          <a:prstGeom prst="rect">
            <a:avLst/>
          </a:prstGeom>
        </p:spPr>
      </p:pic>
      <p:pic>
        <p:nvPicPr>
          <p:cNvPr id="686" name="picture 68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600000">
            <a:off x="8327135" y="1728216"/>
            <a:ext cx="3229355" cy="2153411"/>
          </a:xfrm>
          <a:prstGeom prst="rect">
            <a:avLst/>
          </a:prstGeom>
        </p:spPr>
      </p:pic>
      <p:pic>
        <p:nvPicPr>
          <p:cNvPr id="688" name="picture 68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600000">
            <a:off x="539496" y="4344923"/>
            <a:ext cx="3294888" cy="2106167"/>
          </a:xfrm>
          <a:prstGeom prst="rect">
            <a:avLst/>
          </a:prstGeom>
        </p:spPr>
      </p:pic>
      <p:pic>
        <p:nvPicPr>
          <p:cNvPr id="690" name="picture 69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600000">
            <a:off x="11320271" y="7619"/>
            <a:ext cx="816864" cy="876300"/>
          </a:xfrm>
          <a:prstGeom prst="rect">
            <a:avLst/>
          </a:prstGeom>
        </p:spPr>
      </p:pic>
      <p:sp>
        <p:nvSpPr>
          <p:cNvPr id="692" name="textbox 692"/>
          <p:cNvSpPr/>
          <p:nvPr/>
        </p:nvSpPr>
        <p:spPr>
          <a:xfrm>
            <a:off x="670117" y="792587"/>
            <a:ext cx="2200910" cy="35115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2560"/>
              </a:lnSpc>
            </a:pPr>
            <a:r>
              <a:rPr sz="2100" b="1" kern="0" spc="3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智能化管理平台</a:t>
            </a:r>
            <a:endParaRPr lang="en-US" altLang="en-US" sz="2100" dirty="0"/>
          </a:p>
        </p:txBody>
      </p:sp>
      <p:pic>
        <p:nvPicPr>
          <p:cNvPr id="694" name="picture 69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600000">
            <a:off x="7812023" y="5262371"/>
            <a:ext cx="522732" cy="470916"/>
          </a:xfrm>
          <a:prstGeom prst="rect">
            <a:avLst/>
          </a:prstGeom>
        </p:spPr>
      </p:pic>
      <p:pic>
        <p:nvPicPr>
          <p:cNvPr id="696" name="picture 69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21600000">
            <a:off x="3889248" y="5262371"/>
            <a:ext cx="522731" cy="470916"/>
          </a:xfrm>
          <a:prstGeom prst="rect">
            <a:avLst/>
          </a:prstGeom>
        </p:spPr>
      </p:pic>
      <p:pic>
        <p:nvPicPr>
          <p:cNvPr id="698" name="picture 69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21600000">
            <a:off x="3889248" y="2691384"/>
            <a:ext cx="522731" cy="470915"/>
          </a:xfrm>
          <a:prstGeom prst="rect">
            <a:avLst/>
          </a:prstGeom>
        </p:spPr>
      </p:pic>
      <p:pic>
        <p:nvPicPr>
          <p:cNvPr id="700" name="picture 70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21600000">
            <a:off x="7764780" y="2691384"/>
            <a:ext cx="521207" cy="470915"/>
          </a:xfrm>
          <a:prstGeom prst="rect">
            <a:avLst/>
          </a:prstGeom>
        </p:spPr>
      </p:pic>
      <p:sp>
        <p:nvSpPr>
          <p:cNvPr id="702" name="textbox 702"/>
          <p:cNvSpPr/>
          <p:nvPr/>
        </p:nvSpPr>
        <p:spPr>
          <a:xfrm>
            <a:off x="1702358" y="6521297"/>
            <a:ext cx="939164" cy="29273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1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1800" b="1" kern="0" spc="-10" dirty="0">
                <a:solidFill>
                  <a:srgbClr val="324273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数据看板</a:t>
            </a:r>
            <a:endParaRPr lang="en-US" altLang="en-US" sz="1800" dirty="0"/>
          </a:p>
        </p:txBody>
      </p:sp>
      <p:sp>
        <p:nvSpPr>
          <p:cNvPr id="704" name="textbox 704"/>
          <p:cNvSpPr/>
          <p:nvPr/>
        </p:nvSpPr>
        <p:spPr>
          <a:xfrm>
            <a:off x="5677661" y="6521297"/>
            <a:ext cx="936625" cy="29082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7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1800" b="1" kern="0" spc="-10" dirty="0">
                <a:solidFill>
                  <a:srgbClr val="324273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保单明细</a:t>
            </a:r>
            <a:endParaRPr lang="en-US" altLang="en-US" sz="1800" dirty="0"/>
          </a:p>
        </p:txBody>
      </p:sp>
      <p:sp>
        <p:nvSpPr>
          <p:cNvPr id="706" name="textbox 706"/>
          <p:cNvSpPr/>
          <p:nvPr/>
        </p:nvSpPr>
        <p:spPr>
          <a:xfrm>
            <a:off x="1841372" y="1355521"/>
            <a:ext cx="481965" cy="29273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1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1800" b="1" kern="0" spc="-10" dirty="0">
                <a:solidFill>
                  <a:srgbClr val="324273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登录</a:t>
            </a:r>
            <a:endParaRPr lang="en-US" altLang="en-US" sz="1800" dirty="0"/>
          </a:p>
        </p:txBody>
      </p:sp>
      <p:sp>
        <p:nvSpPr>
          <p:cNvPr id="708" name="textbox 708"/>
          <p:cNvSpPr/>
          <p:nvPr/>
        </p:nvSpPr>
        <p:spPr>
          <a:xfrm>
            <a:off x="9906660" y="6463080"/>
            <a:ext cx="480694" cy="2921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1800" b="1" kern="0" spc="-10" dirty="0">
                <a:solidFill>
                  <a:srgbClr val="324273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结算</a:t>
            </a:r>
            <a:endParaRPr lang="en-US" altLang="en-US" sz="1800" dirty="0"/>
          </a:p>
        </p:txBody>
      </p:sp>
      <p:sp>
        <p:nvSpPr>
          <p:cNvPr id="710" name="textbox 710"/>
          <p:cNvSpPr/>
          <p:nvPr/>
        </p:nvSpPr>
        <p:spPr>
          <a:xfrm>
            <a:off x="9639986" y="1352219"/>
            <a:ext cx="480059" cy="29273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1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1800" b="1" kern="0" spc="-20" dirty="0">
                <a:solidFill>
                  <a:srgbClr val="324273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支付</a:t>
            </a:r>
            <a:endParaRPr lang="en-US" altLang="en-US" sz="1800" dirty="0"/>
          </a:p>
        </p:txBody>
      </p:sp>
      <p:sp>
        <p:nvSpPr>
          <p:cNvPr id="712" name="textbox 712"/>
          <p:cNvSpPr/>
          <p:nvPr/>
        </p:nvSpPr>
        <p:spPr>
          <a:xfrm>
            <a:off x="5742279" y="1352219"/>
            <a:ext cx="479425" cy="2933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2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1800" b="1" kern="0" spc="-20" dirty="0">
                <a:solidFill>
                  <a:srgbClr val="324273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投保</a:t>
            </a:r>
            <a:endParaRPr lang="en-US" altLang="en-US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4" name="picture 7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533537" y="2261193"/>
            <a:ext cx="2546964" cy="1073415"/>
          </a:xfrm>
          <a:prstGeom prst="rect">
            <a:avLst/>
          </a:prstGeom>
        </p:spPr>
      </p:pic>
      <p:graphicFrame>
        <p:nvGraphicFramePr>
          <p:cNvPr id="716" name="table 716"/>
          <p:cNvGraphicFramePr>
            <a:graphicFrameLocks noGrp="1"/>
          </p:cNvGraphicFramePr>
          <p:nvPr/>
        </p:nvGraphicFramePr>
        <p:xfrm>
          <a:off x="533537" y="2088261"/>
          <a:ext cx="10920094" cy="1245870"/>
        </p:xfrm>
        <a:graphic>
          <a:graphicData uri="http://schemas.openxmlformats.org/drawingml/2006/table">
            <a:tbl>
              <a:tblPr/>
              <a:tblGrid>
                <a:gridCol w="2613025"/>
                <a:gridCol w="8307069"/>
              </a:tblGrid>
              <a:tr h="124586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3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44000"/>
                        </a:lnSpc>
                      </a:pPr>
                      <a:endParaRPr lang="en-US" altLang="en-US" sz="1000" dirty="0"/>
                    </a:p>
                    <a:p>
                      <a:pPr marL="66040" algn="l" rtl="0" eaLnBrk="0">
                        <a:lnSpc>
                          <a:spcPct val="97000"/>
                        </a:lnSpc>
                        <a:spcBef>
                          <a:spcPts val="5"/>
                        </a:spcBef>
                      </a:pPr>
                      <a:r>
                        <a:rPr sz="3200" b="1" kern="0" spc="-10" dirty="0">
                          <a:solidFill>
                            <a:srgbClr val="595959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中国领先的保险物流产业链数字科技服务商</a:t>
                      </a:r>
                      <a:endParaRPr lang="en-US" altLang="en-US" sz="3200" dirty="0"/>
                    </a:p>
                  </a:txBody>
                  <a:tcPr marL="0" marR="0" marT="0" marB="0" vert="horz">
                    <a:lnL>
                      <a:noFill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18" name="textbox 718"/>
          <p:cNvSpPr/>
          <p:nvPr/>
        </p:nvSpPr>
        <p:spPr>
          <a:xfrm>
            <a:off x="3189459" y="4755559"/>
            <a:ext cx="7746365" cy="50101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68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8000"/>
              </a:lnSpc>
            </a:pPr>
            <a:r>
              <a:rPr sz="3200" b="1" kern="0" spc="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人工智能、智慧物流、数字保险、数字</a:t>
            </a:r>
            <a:r>
              <a:rPr sz="3200" b="1" kern="0" spc="-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科技</a:t>
            </a:r>
            <a:endParaRPr lang="en-US" altLang="en-US" sz="3200" dirty="0"/>
          </a:p>
        </p:txBody>
      </p:sp>
      <p:sp>
        <p:nvSpPr>
          <p:cNvPr id="720" name="path"/>
          <p:cNvSpPr/>
          <p:nvPr/>
        </p:nvSpPr>
        <p:spPr>
          <a:xfrm>
            <a:off x="2176272" y="5532501"/>
            <a:ext cx="9075420" cy="19050"/>
          </a:xfrm>
          <a:custGeom>
            <a:avLst/>
            <a:gdLst/>
            <a:ahLst/>
            <a:cxnLst/>
            <a:rect l="0" t="0" r="0" b="0"/>
            <a:pathLst>
              <a:path w="14292" h="30">
                <a:moveTo>
                  <a:pt x="14292" y="15"/>
                </a:moveTo>
                <a:lnTo>
                  <a:pt x="0" y="15"/>
                </a:lnTo>
              </a:path>
            </a:pathLst>
          </a:custGeom>
          <a:noFill/>
          <a:ln w="19050" cap="flat">
            <a:solidFill>
              <a:srgbClr val="002060">
                <a:alpha val="100000"/>
              </a:srgbClr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grpSp>
        <p:nvGrpSpPr>
          <p:cNvPr id="56" name="group 56"/>
          <p:cNvGrpSpPr/>
          <p:nvPr/>
        </p:nvGrpSpPr>
        <p:grpSpPr>
          <a:xfrm rot="21600000">
            <a:off x="541958" y="4330065"/>
            <a:ext cx="2548409" cy="1249085"/>
            <a:chOff x="0" y="0"/>
            <a:chExt cx="2548409" cy="1249085"/>
          </a:xfrm>
        </p:grpSpPr>
        <p:pic>
          <p:nvPicPr>
            <p:cNvPr id="722" name="picture 72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21600000">
              <a:off x="0" y="171644"/>
              <a:ext cx="2548409" cy="1077440"/>
            </a:xfrm>
            <a:prstGeom prst="rect">
              <a:avLst/>
            </a:prstGeom>
          </p:spPr>
        </p:pic>
        <p:sp>
          <p:nvSpPr>
            <p:cNvPr id="724" name="path"/>
            <p:cNvSpPr/>
            <p:nvPr/>
          </p:nvSpPr>
          <p:spPr>
            <a:xfrm>
              <a:off x="1424382" y="1002030"/>
              <a:ext cx="219455" cy="219456"/>
            </a:xfrm>
            <a:custGeom>
              <a:avLst/>
              <a:gdLst/>
              <a:ahLst/>
              <a:cxnLst/>
              <a:rect l="0" t="0" r="0" b="0"/>
              <a:pathLst>
                <a:path w="345" h="345">
                  <a:moveTo>
                    <a:pt x="330" y="330"/>
                  </a:moveTo>
                  <a:cubicBezTo>
                    <a:pt x="156" y="330"/>
                    <a:pt x="15" y="189"/>
                    <a:pt x="15" y="15"/>
                  </a:cubicBezTo>
                </a:path>
              </a:pathLst>
            </a:custGeom>
            <a:noFill/>
            <a:ln w="19050" cap="flat">
              <a:solidFill>
                <a:srgbClr val="002060">
                  <a:alpha val="100000"/>
                </a:srgbClr>
              </a:solidFill>
              <a:prstDash val="solid"/>
              <a:round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726" name="path"/>
            <p:cNvSpPr/>
            <p:nvPr/>
          </p:nvSpPr>
          <p:spPr>
            <a:xfrm>
              <a:off x="1424382" y="0"/>
              <a:ext cx="219455" cy="219455"/>
            </a:xfrm>
            <a:custGeom>
              <a:avLst/>
              <a:gdLst/>
              <a:ahLst/>
              <a:cxnLst/>
              <a:rect l="0" t="0" r="0" b="0"/>
              <a:pathLst>
                <a:path w="345" h="345">
                  <a:moveTo>
                    <a:pt x="15" y="330"/>
                  </a:moveTo>
                  <a:cubicBezTo>
                    <a:pt x="15" y="156"/>
                    <a:pt x="156" y="15"/>
                    <a:pt x="330" y="15"/>
                  </a:cubicBezTo>
                </a:path>
              </a:pathLst>
            </a:custGeom>
            <a:noFill/>
            <a:ln w="19050" cap="flat">
              <a:solidFill>
                <a:srgbClr val="002060">
                  <a:alpha val="100000"/>
                </a:srgbClr>
              </a:solidFill>
              <a:prstDash val="solid"/>
              <a:round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graphicFrame>
        <p:nvGraphicFramePr>
          <p:cNvPr id="728" name="table 728"/>
          <p:cNvGraphicFramePr>
            <a:graphicFrameLocks noGrp="1"/>
          </p:cNvGraphicFramePr>
          <p:nvPr/>
        </p:nvGraphicFramePr>
        <p:xfrm>
          <a:off x="544258" y="4505134"/>
          <a:ext cx="2379979" cy="894080"/>
        </p:xfrm>
        <a:graphic>
          <a:graphicData uri="http://schemas.openxmlformats.org/drawingml/2006/table">
            <a:tbl>
              <a:tblPr/>
              <a:tblGrid>
                <a:gridCol w="2379979"/>
              </a:tblGrid>
              <a:tr h="86550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28575" cap="flat" cmpd="sng" algn="ctr">
                      <a:solidFill>
                        <a:srgbClr val="3242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242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242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242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30" name="textbox 730"/>
          <p:cNvSpPr/>
          <p:nvPr/>
        </p:nvSpPr>
        <p:spPr>
          <a:xfrm>
            <a:off x="549402" y="2263330"/>
            <a:ext cx="2366010" cy="892810"/>
          </a:xfrm>
          <a:prstGeom prst="rect">
            <a:avLst/>
          </a:prstGeom>
          <a:solidFill>
            <a:srgbClr val="002060">
              <a:alpha val="99215"/>
            </a:srgbClr>
          </a:solidFill>
        </p:spPr>
        <p:txBody>
          <a:bodyPr vert="horz" wrap="square" lIns="0" tIns="0" rIns="0" bIns="0"/>
          <a:lstStyle/>
          <a:p>
            <a:pPr algn="l" rtl="0" eaLnBrk="0">
              <a:lnSpc>
                <a:spcPct val="192000"/>
              </a:lnSpc>
            </a:pPr>
            <a:endParaRPr lang="en-US" altLang="en-US" sz="1000" dirty="0"/>
          </a:p>
          <a:p>
            <a:pPr algn="l" rtl="0" eaLnBrk="0">
              <a:lnSpc>
                <a:spcPct val="7000"/>
              </a:lnSpc>
            </a:pPr>
            <a:endParaRPr lang="en-US" altLang="en-US" sz="100" dirty="0"/>
          </a:p>
          <a:p>
            <a:pPr marL="172720" algn="l" rtl="0" eaLnBrk="0">
              <a:lnSpc>
                <a:spcPct val="99000"/>
              </a:lnSpc>
            </a:pPr>
            <a:r>
              <a:rPr sz="2600" b="1" kern="0" spc="30" dirty="0">
                <a:solidFill>
                  <a:srgbClr val="F2F2F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细分行业第一</a:t>
            </a:r>
            <a:endParaRPr lang="en-US" altLang="en-US" sz="2600" dirty="0"/>
          </a:p>
        </p:txBody>
      </p:sp>
      <p:sp>
        <p:nvSpPr>
          <p:cNvPr id="732" name="path"/>
          <p:cNvSpPr/>
          <p:nvPr/>
        </p:nvSpPr>
        <p:spPr>
          <a:xfrm>
            <a:off x="2176272" y="4330065"/>
            <a:ext cx="9285351" cy="219455"/>
          </a:xfrm>
          <a:custGeom>
            <a:avLst/>
            <a:gdLst/>
            <a:ahLst/>
            <a:cxnLst/>
            <a:rect l="0" t="0" r="0" b="0"/>
            <a:pathLst>
              <a:path w="14622" h="345">
                <a:moveTo>
                  <a:pt x="0" y="15"/>
                </a:moveTo>
                <a:lnTo>
                  <a:pt x="14292" y="15"/>
                </a:lnTo>
                <a:cubicBezTo>
                  <a:pt x="14466" y="15"/>
                  <a:pt x="14607" y="156"/>
                  <a:pt x="14607" y="330"/>
                </a:cubicBezTo>
              </a:path>
            </a:pathLst>
          </a:custGeom>
          <a:noFill/>
          <a:ln w="19050" cap="flat">
            <a:solidFill>
              <a:srgbClr val="002060">
                <a:alpha val="100000"/>
              </a:srgbClr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734" name="textbox 734"/>
          <p:cNvSpPr/>
          <p:nvPr/>
        </p:nvSpPr>
        <p:spPr>
          <a:xfrm>
            <a:off x="558546" y="4519421"/>
            <a:ext cx="2352039" cy="866139"/>
          </a:xfrm>
          <a:prstGeom prst="rect">
            <a:avLst/>
          </a:prstGeom>
          <a:solidFill>
            <a:srgbClr val="002060"/>
          </a:solidFill>
        </p:spPr>
        <p:txBody>
          <a:bodyPr vert="horz" wrap="square" lIns="0" tIns="0" rIns="0" bIns="0"/>
          <a:lstStyle/>
          <a:p>
            <a:pPr algn="l" rtl="0" eaLnBrk="0">
              <a:lnSpc>
                <a:spcPct val="183000"/>
              </a:lnSpc>
            </a:pPr>
            <a:endParaRPr lang="en-US" altLang="en-US" sz="1000" dirty="0"/>
          </a:p>
          <a:p>
            <a:pPr algn="l" rtl="0" eaLnBrk="0">
              <a:lnSpc>
                <a:spcPct val="9000"/>
              </a:lnSpc>
            </a:pPr>
            <a:endParaRPr lang="en-US" altLang="en-US" sz="100" dirty="0"/>
          </a:p>
          <a:p>
            <a:pPr marL="355600" algn="l" rtl="0" eaLnBrk="0">
              <a:lnSpc>
                <a:spcPct val="99000"/>
              </a:lnSpc>
            </a:pPr>
            <a:r>
              <a:rPr sz="2600" b="1" kern="0" spc="0" dirty="0">
                <a:solidFill>
                  <a:srgbClr val="F2F2F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品牌关键词</a:t>
            </a:r>
            <a:endParaRPr lang="en-US" altLang="en-US" sz="2600" dirty="0"/>
          </a:p>
        </p:txBody>
      </p:sp>
      <p:pic>
        <p:nvPicPr>
          <p:cNvPr id="736" name="picture 7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11320271" y="7619"/>
            <a:ext cx="816864" cy="876300"/>
          </a:xfrm>
          <a:prstGeom prst="rect">
            <a:avLst/>
          </a:prstGeom>
        </p:spPr>
      </p:pic>
      <p:sp>
        <p:nvSpPr>
          <p:cNvPr id="738" name="textbox 738"/>
          <p:cNvSpPr/>
          <p:nvPr/>
        </p:nvSpPr>
        <p:spPr>
          <a:xfrm>
            <a:off x="702374" y="824090"/>
            <a:ext cx="1239519" cy="35052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2560"/>
              </a:lnSpc>
            </a:pPr>
            <a:r>
              <a:rPr sz="2100" b="1" kern="0" spc="2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品牌目标</a:t>
            </a:r>
            <a:endParaRPr lang="en-US" altLang="en-US" sz="2100" dirty="0"/>
          </a:p>
        </p:txBody>
      </p:sp>
      <p:sp>
        <p:nvSpPr>
          <p:cNvPr id="740" name="path"/>
          <p:cNvSpPr/>
          <p:nvPr/>
        </p:nvSpPr>
        <p:spPr>
          <a:xfrm>
            <a:off x="11242167" y="5332095"/>
            <a:ext cx="219455" cy="219456"/>
          </a:xfrm>
          <a:custGeom>
            <a:avLst/>
            <a:gdLst/>
            <a:ahLst/>
            <a:cxnLst/>
            <a:rect l="0" t="0" r="0" b="0"/>
            <a:pathLst>
              <a:path w="345" h="345">
                <a:moveTo>
                  <a:pt x="330" y="15"/>
                </a:moveTo>
                <a:cubicBezTo>
                  <a:pt x="330" y="189"/>
                  <a:pt x="189" y="330"/>
                  <a:pt x="15" y="330"/>
                </a:cubicBezTo>
              </a:path>
            </a:pathLst>
          </a:custGeom>
          <a:noFill/>
          <a:ln w="19050" cap="flat">
            <a:solidFill>
              <a:srgbClr val="002060">
                <a:alpha val="100000"/>
              </a:srgbClr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742" name="rect"/>
          <p:cNvSpPr/>
          <p:nvPr/>
        </p:nvSpPr>
        <p:spPr>
          <a:xfrm>
            <a:off x="11442572" y="4539995"/>
            <a:ext cx="19050" cy="801624"/>
          </a:xfrm>
          <a:prstGeom prst="rect">
            <a:avLst/>
          </a:prstGeom>
          <a:solidFill>
            <a:srgbClr val="002060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" name="textbox 744"/>
          <p:cNvSpPr/>
          <p:nvPr/>
        </p:nvSpPr>
        <p:spPr>
          <a:xfrm>
            <a:off x="2542539" y="3050514"/>
            <a:ext cx="6974205" cy="100139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6600" b="1" kern="0" spc="-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吞金建桥 连通天下</a:t>
            </a:r>
            <a:endParaRPr lang="en-US" altLang="en-US" sz="6600" dirty="0"/>
          </a:p>
        </p:txBody>
      </p:sp>
      <p:pic>
        <p:nvPicPr>
          <p:cNvPr id="746" name="picture 74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11320271" y="7619"/>
            <a:ext cx="816864" cy="876300"/>
          </a:xfrm>
          <a:prstGeom prst="rect">
            <a:avLst/>
          </a:prstGeom>
        </p:spPr>
      </p:pic>
      <p:sp>
        <p:nvSpPr>
          <p:cNvPr id="748" name="textbox 748"/>
          <p:cNvSpPr/>
          <p:nvPr/>
        </p:nvSpPr>
        <p:spPr>
          <a:xfrm>
            <a:off x="691485" y="824090"/>
            <a:ext cx="1250314" cy="34925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2550"/>
              </a:lnSpc>
            </a:pPr>
            <a:r>
              <a:rPr sz="2100" b="1" kern="0" spc="3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公司愿景</a:t>
            </a:r>
            <a:endParaRPr lang="en-US" altLang="en-US" sz="21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" name="textbox 750"/>
          <p:cNvSpPr/>
          <p:nvPr/>
        </p:nvSpPr>
        <p:spPr>
          <a:xfrm>
            <a:off x="1425041" y="3050514"/>
            <a:ext cx="9225280" cy="100266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4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6600" b="1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用数字科技助力高效连通</a:t>
            </a:r>
            <a:endParaRPr lang="en-US" altLang="en-US" sz="6600" dirty="0"/>
          </a:p>
        </p:txBody>
      </p:sp>
      <p:pic>
        <p:nvPicPr>
          <p:cNvPr id="752" name="picture 75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11320271" y="7619"/>
            <a:ext cx="816864" cy="876300"/>
          </a:xfrm>
          <a:prstGeom prst="rect">
            <a:avLst/>
          </a:prstGeom>
        </p:spPr>
      </p:pic>
      <p:sp>
        <p:nvSpPr>
          <p:cNvPr id="754" name="textbox 754"/>
          <p:cNvSpPr/>
          <p:nvPr/>
        </p:nvSpPr>
        <p:spPr>
          <a:xfrm>
            <a:off x="691485" y="824090"/>
            <a:ext cx="1250314" cy="35052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2555"/>
              </a:lnSpc>
            </a:pPr>
            <a:r>
              <a:rPr sz="2100" b="1" kern="0" spc="3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公司使命</a:t>
            </a:r>
            <a:endParaRPr lang="en-US" altLang="en-US" sz="21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8" name="picture 92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0" y="0"/>
            <a:ext cx="12192000" cy="685799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/>
          <p:cNvGraphicFramePr>
            <a:graphicFrameLocks noGrp="1"/>
          </p:cNvGraphicFramePr>
          <p:nvPr/>
        </p:nvGraphicFramePr>
        <p:xfrm>
          <a:off x="1324355" y="2346769"/>
          <a:ext cx="5132704" cy="2552700"/>
        </p:xfrm>
        <a:graphic>
          <a:graphicData uri="http://schemas.openxmlformats.org/drawingml/2006/table">
            <a:tbl>
              <a:tblPr/>
              <a:tblGrid>
                <a:gridCol w="5132704"/>
              </a:tblGrid>
              <a:tr h="36766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8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58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48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58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58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93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10"/>
          <p:cNvSpPr/>
          <p:nvPr/>
        </p:nvSpPr>
        <p:spPr>
          <a:xfrm>
            <a:off x="7004949" y="2237740"/>
            <a:ext cx="4669790" cy="244728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0000"/>
              </a:lnSpc>
            </a:pPr>
            <a:endParaRPr lang="en-US" altLang="en-US" sz="100" dirty="0"/>
          </a:p>
          <a:p>
            <a:pPr marL="80010" algn="l" rtl="0" eaLnBrk="0">
              <a:lnSpc>
                <a:spcPct val="97000"/>
              </a:lnSpc>
            </a:pPr>
            <a:r>
              <a:rPr sz="1400" kern="0" spc="-2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随着国内公路货运</a:t>
            </a:r>
            <a:r>
              <a:rPr sz="1400" b="1" kern="0" spc="-2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每年以8%以上</a:t>
            </a:r>
            <a:r>
              <a:rPr sz="1400" kern="0" spc="-2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的增长速度</a:t>
            </a:r>
            <a:r>
              <a:rPr sz="1400" kern="0" spc="-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不断增长，</a:t>
            </a:r>
            <a:endParaRPr lang="en-US" altLang="en-US" sz="1400" dirty="0"/>
          </a:p>
          <a:p>
            <a:pPr marL="74930" indent="-3175" algn="l" rtl="0" eaLnBrk="0">
              <a:lnSpc>
                <a:spcPct val="114000"/>
              </a:lnSpc>
              <a:spcBef>
                <a:spcPts val="540"/>
              </a:spcBef>
            </a:pPr>
            <a:r>
              <a:rPr sz="14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行业在不断地整合和合规化发展。现全国已有近</a:t>
            </a:r>
            <a:r>
              <a:rPr sz="1400" b="1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3000家  </a:t>
            </a:r>
            <a:r>
              <a:rPr sz="1400" b="1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sz="1400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互联网货运平台，头部平台占据了</a:t>
            </a:r>
            <a:r>
              <a:rPr sz="1400" b="1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80%以上</a:t>
            </a:r>
            <a:r>
              <a:rPr sz="1400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的业务量。</a:t>
            </a:r>
            <a:endParaRPr lang="en-US" altLang="en-US" sz="1400" dirty="0"/>
          </a:p>
          <a:p>
            <a:pPr marL="71120" algn="l" rtl="0" eaLnBrk="0">
              <a:lnSpc>
                <a:spcPct val="97000"/>
              </a:lnSpc>
              <a:spcBef>
                <a:spcPts val="550"/>
              </a:spcBef>
            </a:pPr>
            <a:r>
              <a:rPr sz="1400" kern="0" spc="-2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吞金兽通过</a:t>
            </a:r>
            <a:r>
              <a:rPr sz="1400" b="1" kern="0" spc="-2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AI人工智</a:t>
            </a:r>
            <a:r>
              <a:rPr sz="1400" b="1" kern="0" spc="-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能</a:t>
            </a:r>
            <a:r>
              <a:rPr sz="1400" kern="0" spc="-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以及</a:t>
            </a:r>
            <a:r>
              <a:rPr sz="1400" b="1" kern="0" spc="-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大数据</a:t>
            </a:r>
            <a:r>
              <a:rPr sz="1400" kern="0" spc="-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的底层能力，</a:t>
            </a:r>
            <a:r>
              <a:rPr sz="1400" kern="0" spc="2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400" kern="0" spc="-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提供</a:t>
            </a:r>
            <a:r>
              <a:rPr sz="1400" b="1" kern="0" spc="-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智</a:t>
            </a:r>
            <a:endParaRPr lang="en-US" altLang="en-US" sz="1400" dirty="0"/>
          </a:p>
          <a:p>
            <a:pPr marL="71120" indent="635" algn="l" rtl="0" eaLnBrk="0">
              <a:lnSpc>
                <a:spcPct val="114000"/>
              </a:lnSpc>
              <a:spcBef>
                <a:spcPts val="545"/>
              </a:spcBef>
            </a:pPr>
            <a:r>
              <a:rPr sz="1400" b="1" kern="0" spc="-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能风控、智能运营等</a:t>
            </a:r>
            <a:r>
              <a:rPr sz="1400" kern="0" spc="-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先进的技术手段，</a:t>
            </a:r>
            <a:r>
              <a:rPr sz="1400" kern="0" spc="3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400" kern="0" spc="-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为物流企业和保险</a:t>
            </a:r>
            <a:r>
              <a:rPr sz="14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sz="1400" kern="0" spc="-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公司降本增效，</a:t>
            </a:r>
            <a:r>
              <a:rPr sz="1400" kern="0" spc="2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400" kern="0" spc="-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提升货运险在场景</a:t>
            </a:r>
            <a:r>
              <a:rPr sz="1400" kern="0" spc="-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中的适配性和服务能力。</a:t>
            </a:r>
            <a:endParaRPr lang="en-US" altLang="en-US" sz="1400" dirty="0"/>
          </a:p>
          <a:p>
            <a:pPr algn="l" rtl="0" eaLnBrk="0">
              <a:lnSpc>
                <a:spcPct val="110000"/>
              </a:lnSpc>
            </a:pPr>
            <a:endParaRPr lang="en-US" altLang="en-US" sz="1000" dirty="0"/>
          </a:p>
          <a:p>
            <a:pPr algn="l" rtl="0" eaLnBrk="0">
              <a:lnSpc>
                <a:spcPct val="111000"/>
              </a:lnSpc>
            </a:pPr>
            <a:endParaRPr lang="en-US" altLang="en-US" sz="1000" dirty="0"/>
          </a:p>
          <a:p>
            <a:pPr marL="1455420" algn="l" rtl="0" eaLnBrk="0">
              <a:lnSpc>
                <a:spcPct val="91000"/>
              </a:lnSpc>
              <a:spcBef>
                <a:spcPts val="430"/>
              </a:spcBef>
            </a:pPr>
            <a:r>
              <a:rPr sz="1400" b="1" kern="0" spc="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货运险年保费规模预估</a:t>
            </a:r>
            <a:endParaRPr lang="en-US" altLang="en-US" sz="1400" dirty="0"/>
          </a:p>
          <a:p>
            <a:pPr marL="12700" algn="l" rtl="0" eaLnBrk="0">
              <a:lnSpc>
                <a:spcPct val="94000"/>
              </a:lnSpc>
              <a:spcBef>
                <a:spcPts val="10"/>
              </a:spcBef>
            </a:pP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单位：亿元人民币</a:t>
            </a:r>
            <a:endParaRPr lang="en-US" altLang="en-US" sz="800" dirty="0"/>
          </a:p>
          <a:p>
            <a:pPr marL="21590" algn="l" rtl="0" eaLnBrk="0">
              <a:lnSpc>
                <a:spcPct val="90000"/>
              </a:lnSpc>
              <a:spcBef>
                <a:spcPts val="10"/>
              </a:spcBef>
              <a:tabLst>
                <a:tab pos="4362450" algn="l"/>
              </a:tabLst>
            </a:pPr>
            <a:r>
              <a:rPr sz="900" kern="0" spc="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30</a:t>
            </a:r>
            <a:r>
              <a:rPr sz="900" kern="0" spc="7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sz="900" strike="sngStrike" kern="0" spc="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</a:t>
            </a:r>
            <a:endParaRPr lang="en-US" altLang="en-US" sz="900" dirty="0"/>
          </a:p>
        </p:txBody>
      </p:sp>
      <p:pic>
        <p:nvPicPr>
          <p:cNvPr id="12" name="picture 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1632204" y="2805684"/>
            <a:ext cx="4517135" cy="2089403"/>
          </a:xfrm>
          <a:prstGeom prst="rect">
            <a:avLst/>
          </a:prstGeom>
        </p:spPr>
      </p:pic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7295388" y="4904041"/>
          <a:ext cx="4071620" cy="1540510"/>
        </p:xfrm>
        <a:graphic>
          <a:graphicData uri="http://schemas.openxmlformats.org/drawingml/2006/table">
            <a:tbl>
              <a:tblPr/>
              <a:tblGrid>
                <a:gridCol w="4071620"/>
              </a:tblGrid>
              <a:tr h="31115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6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7539227" y="4725923"/>
            <a:ext cx="3582924" cy="1714500"/>
          </a:xfrm>
          <a:prstGeom prst="rect">
            <a:avLst/>
          </a:prstGeom>
        </p:spPr>
      </p:pic>
      <p:pic>
        <p:nvPicPr>
          <p:cNvPr id="18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7586629" y="864475"/>
            <a:ext cx="2179766" cy="792215"/>
          </a:xfrm>
          <a:prstGeom prst="rect">
            <a:avLst/>
          </a:prstGeom>
        </p:spPr>
      </p:pic>
      <p:sp>
        <p:nvSpPr>
          <p:cNvPr id="20" name="rect"/>
          <p:cNvSpPr/>
          <p:nvPr/>
        </p:nvSpPr>
        <p:spPr>
          <a:xfrm>
            <a:off x="7587996" y="867155"/>
            <a:ext cx="2013204" cy="623316"/>
          </a:xfrm>
          <a:prstGeom prst="rect">
            <a:avLst/>
          </a:prstGeom>
          <a:solidFill>
            <a:srgbClr val="7F7F7F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2" name="textbox 22"/>
          <p:cNvSpPr/>
          <p:nvPr/>
        </p:nvSpPr>
        <p:spPr>
          <a:xfrm>
            <a:off x="7573929" y="851775"/>
            <a:ext cx="2205354" cy="85978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107000"/>
              </a:lnSpc>
            </a:pPr>
            <a:endParaRPr lang="en-US" altLang="en-US" sz="900" dirty="0"/>
          </a:p>
          <a:p>
            <a:pPr marL="13970" algn="l" rtl="0" eaLnBrk="0">
              <a:lnSpc>
                <a:spcPct val="97000"/>
              </a:lnSpc>
              <a:spcBef>
                <a:spcPts val="5"/>
              </a:spcBef>
              <a:tabLst>
                <a:tab pos="212725" algn="l"/>
              </a:tabLst>
            </a:pPr>
            <a:r>
              <a:rPr sz="3200" kern="0" spc="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</a:t>
            </a:r>
            <a:r>
              <a:rPr sz="3200" b="1" kern="0" spc="-1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未来可期</a:t>
            </a:r>
            <a:r>
              <a:rPr sz="3200" b="1" kern="0" spc="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endParaRPr lang="en-US" altLang="en-US" sz="3200" dirty="0"/>
          </a:p>
        </p:txBody>
      </p:sp>
      <p:sp>
        <p:nvSpPr>
          <p:cNvPr id="24" name="textbox 24"/>
          <p:cNvSpPr/>
          <p:nvPr/>
        </p:nvSpPr>
        <p:spPr>
          <a:xfrm>
            <a:off x="657341" y="1864671"/>
            <a:ext cx="4186554" cy="2921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单位：亿元人民币                 </a:t>
            </a: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800" b="1" kern="0" spc="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国内货运年运费规模预估</a:t>
            </a:r>
            <a:endParaRPr lang="en-US" altLang="en-US" sz="1800" dirty="0"/>
          </a:p>
        </p:txBody>
      </p:sp>
      <p:sp>
        <p:nvSpPr>
          <p:cNvPr id="26" name="textbox 26"/>
          <p:cNvSpPr/>
          <p:nvPr/>
        </p:nvSpPr>
        <p:spPr>
          <a:xfrm>
            <a:off x="7033042" y="1714341"/>
            <a:ext cx="3568700" cy="32257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2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2000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国内公路货运保险增长势头迅猛</a:t>
            </a:r>
            <a:endParaRPr lang="en-US" altLang="en-US" sz="2000" dirty="0"/>
          </a:p>
        </p:txBody>
      </p:sp>
      <p:sp>
        <p:nvSpPr>
          <p:cNvPr id="28" name="textbox 28"/>
          <p:cNvSpPr/>
          <p:nvPr/>
        </p:nvSpPr>
        <p:spPr>
          <a:xfrm>
            <a:off x="695952" y="824090"/>
            <a:ext cx="3148964" cy="35052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2560"/>
              </a:lnSpc>
            </a:pPr>
            <a:r>
              <a:rPr sz="2100" b="1" kern="0" spc="2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市场分析</a:t>
            </a:r>
            <a:r>
              <a:rPr sz="2100" b="1" kern="0" spc="-2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100" b="1" kern="0" spc="28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——</a:t>
            </a:r>
            <a:r>
              <a:rPr sz="2100" b="1" kern="0" spc="-17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b="1" kern="0" spc="2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国内货运</a:t>
            </a:r>
            <a:endParaRPr lang="en-US" altLang="en-US" sz="2100" dirty="0"/>
          </a:p>
        </p:txBody>
      </p:sp>
      <p:pic>
        <p:nvPicPr>
          <p:cNvPr id="30" name="picture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11320271" y="7619"/>
            <a:ext cx="816864" cy="876300"/>
          </a:xfrm>
          <a:prstGeom prst="rect">
            <a:avLst/>
          </a:prstGeom>
        </p:spPr>
      </p:pic>
      <p:sp>
        <p:nvSpPr>
          <p:cNvPr id="32" name="textbox 32"/>
          <p:cNvSpPr/>
          <p:nvPr/>
        </p:nvSpPr>
        <p:spPr>
          <a:xfrm>
            <a:off x="7548850" y="6555089"/>
            <a:ext cx="3574415" cy="1504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1000"/>
              </a:lnSpc>
            </a:pPr>
            <a:r>
              <a:rPr sz="900" kern="0" spc="4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2023              2024</a:t>
            </a:r>
            <a:r>
              <a:rPr sz="900" kern="0" spc="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 </a:t>
            </a:r>
            <a:r>
              <a:rPr sz="900" kern="0" spc="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900" kern="0" spc="4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900" kern="0" spc="3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025</a:t>
            </a:r>
            <a:r>
              <a:rPr sz="900" kern="0" spc="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  </a:t>
            </a:r>
            <a:r>
              <a:rPr sz="900" kern="0" spc="3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2026</a:t>
            </a:r>
            <a:r>
              <a:rPr sz="900" kern="0" spc="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  </a:t>
            </a:r>
            <a:r>
              <a:rPr sz="900" kern="0" spc="3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2027</a:t>
            </a:r>
            <a:endParaRPr lang="en-US" altLang="en-US" sz="900" dirty="0"/>
          </a:p>
        </p:txBody>
      </p:sp>
      <p:sp>
        <p:nvSpPr>
          <p:cNvPr id="34" name="textbox 34"/>
          <p:cNvSpPr/>
          <p:nvPr/>
        </p:nvSpPr>
        <p:spPr>
          <a:xfrm>
            <a:off x="637133" y="2270430"/>
            <a:ext cx="545465" cy="54355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8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1200" kern="0" spc="-3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140000</a:t>
            </a:r>
            <a:endParaRPr lang="en-US" altLang="en-US" sz="1200" dirty="0"/>
          </a:p>
          <a:p>
            <a:pPr algn="l" rtl="0" eaLnBrk="0">
              <a:lnSpc>
                <a:spcPct val="107000"/>
              </a:lnSpc>
            </a:pPr>
            <a:endParaRPr lang="en-US" altLang="en-US" sz="1000" dirty="0"/>
          </a:p>
          <a:p>
            <a:pPr algn="l" rtl="0" eaLnBrk="0">
              <a:lnSpc>
                <a:spcPct val="102000"/>
              </a:lnSpc>
            </a:pPr>
            <a:endParaRPr lang="en-US" altLang="en-US" sz="300" dirty="0"/>
          </a:p>
          <a:p>
            <a:pPr marL="12700" algn="l" rtl="0" eaLnBrk="0">
              <a:lnSpc>
                <a:spcPct val="84000"/>
              </a:lnSpc>
            </a:pPr>
            <a:r>
              <a:rPr sz="1200" kern="0" spc="-3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120000</a:t>
            </a:r>
            <a:endParaRPr lang="en-US" altLang="en-US" sz="1200" dirty="0"/>
          </a:p>
        </p:txBody>
      </p:sp>
      <p:sp>
        <p:nvSpPr>
          <p:cNvPr id="36" name="textbox 36"/>
          <p:cNvSpPr/>
          <p:nvPr/>
        </p:nvSpPr>
        <p:spPr>
          <a:xfrm>
            <a:off x="7012656" y="4840614"/>
            <a:ext cx="167004" cy="168147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1000"/>
              </a:lnSpc>
            </a:pPr>
            <a:r>
              <a:rPr sz="900" kern="0" spc="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25</a:t>
            </a:r>
            <a:endParaRPr lang="en-US" altLang="en-US" sz="900" dirty="0"/>
          </a:p>
          <a:p>
            <a:pPr marL="12700" algn="l" rtl="0" eaLnBrk="0">
              <a:lnSpc>
                <a:spcPct val="91000"/>
              </a:lnSpc>
              <a:spcBef>
                <a:spcPts val="1425"/>
              </a:spcBef>
            </a:pPr>
            <a:r>
              <a:rPr sz="900" kern="0" spc="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</a:t>
            </a:r>
            <a:endParaRPr lang="en-US" altLang="en-US" sz="900" dirty="0"/>
          </a:p>
          <a:p>
            <a:pPr marL="18415" algn="l" rtl="0" eaLnBrk="0">
              <a:lnSpc>
                <a:spcPct val="91000"/>
              </a:lnSpc>
              <a:spcBef>
                <a:spcPts val="1430"/>
              </a:spcBef>
            </a:pPr>
            <a:r>
              <a:rPr sz="900" kern="0" spc="-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15</a:t>
            </a:r>
            <a:endParaRPr lang="en-US" altLang="en-US" sz="900" dirty="0"/>
          </a:p>
          <a:p>
            <a:pPr marL="18415" algn="l" rtl="0" eaLnBrk="0">
              <a:lnSpc>
                <a:spcPct val="91000"/>
              </a:lnSpc>
              <a:spcBef>
                <a:spcPts val="1430"/>
              </a:spcBef>
            </a:pPr>
            <a:r>
              <a:rPr sz="900" kern="0" spc="-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10</a:t>
            </a:r>
            <a:endParaRPr lang="en-US" altLang="en-US" sz="900" dirty="0"/>
          </a:p>
          <a:p>
            <a:pPr marL="90170" algn="l" rtl="0" eaLnBrk="0">
              <a:lnSpc>
                <a:spcPct val="90000"/>
              </a:lnSpc>
              <a:spcBef>
                <a:spcPts val="1435"/>
              </a:spcBef>
            </a:pPr>
            <a:r>
              <a:rPr sz="9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endParaRPr lang="en-US" altLang="en-US" sz="900" dirty="0"/>
          </a:p>
          <a:p>
            <a:pPr algn="l" rtl="0" eaLnBrk="0">
              <a:lnSpc>
                <a:spcPct val="108000"/>
              </a:lnSpc>
            </a:pPr>
            <a:endParaRPr lang="en-US" altLang="en-US" sz="1100" dirty="0"/>
          </a:p>
          <a:p>
            <a:pPr marL="85090" algn="l" rtl="0" eaLnBrk="0">
              <a:lnSpc>
                <a:spcPct val="91000"/>
              </a:lnSpc>
              <a:spcBef>
                <a:spcPts val="5"/>
              </a:spcBef>
            </a:pPr>
            <a:r>
              <a:rPr sz="900" kern="0" spc="-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endParaRPr lang="en-US" altLang="en-US" sz="900" dirty="0"/>
          </a:p>
        </p:txBody>
      </p:sp>
      <p:sp>
        <p:nvSpPr>
          <p:cNvPr id="38" name="textbox 38"/>
          <p:cNvSpPr/>
          <p:nvPr/>
        </p:nvSpPr>
        <p:spPr>
          <a:xfrm>
            <a:off x="719429" y="4451248"/>
            <a:ext cx="463550" cy="54292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12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20000</a:t>
            </a:r>
            <a:endParaRPr lang="en-US" altLang="en-US" sz="1200" dirty="0"/>
          </a:p>
          <a:p>
            <a:pPr algn="l" rtl="0" eaLnBrk="0">
              <a:lnSpc>
                <a:spcPct val="107000"/>
              </a:lnSpc>
            </a:pPr>
            <a:endParaRPr lang="en-US" altLang="en-US" sz="1000" dirty="0"/>
          </a:p>
          <a:p>
            <a:pPr algn="l" rtl="0" eaLnBrk="0">
              <a:lnSpc>
                <a:spcPct val="102000"/>
              </a:lnSpc>
            </a:pPr>
            <a:endParaRPr lang="en-US" altLang="en-US" sz="300" dirty="0"/>
          </a:p>
          <a:p>
            <a:pPr algn="r" rtl="0" eaLnBrk="0">
              <a:lnSpc>
                <a:spcPct val="84000"/>
              </a:lnSpc>
            </a:pPr>
            <a:r>
              <a:rPr sz="12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endParaRPr lang="en-US" altLang="en-US" sz="1200" dirty="0"/>
          </a:p>
        </p:txBody>
      </p:sp>
      <p:sp>
        <p:nvSpPr>
          <p:cNvPr id="40" name="textbox 40"/>
          <p:cNvSpPr/>
          <p:nvPr/>
        </p:nvSpPr>
        <p:spPr>
          <a:xfrm>
            <a:off x="2428036" y="5337124"/>
            <a:ext cx="634365" cy="20383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9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1200" b="1" kern="0" spc="-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整车货运</a:t>
            </a:r>
            <a:endParaRPr lang="en-US" altLang="en-US" sz="1200" dirty="0"/>
          </a:p>
        </p:txBody>
      </p:sp>
      <p:sp>
        <p:nvSpPr>
          <p:cNvPr id="42" name="textbox 42"/>
          <p:cNvSpPr/>
          <p:nvPr/>
        </p:nvSpPr>
        <p:spPr>
          <a:xfrm>
            <a:off x="3338448" y="5337124"/>
            <a:ext cx="633730" cy="2032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1200" b="1" kern="0" spc="-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零单货运</a:t>
            </a:r>
            <a:endParaRPr lang="en-US" altLang="en-US" sz="1200" dirty="0"/>
          </a:p>
        </p:txBody>
      </p:sp>
      <p:sp>
        <p:nvSpPr>
          <p:cNvPr id="44" name="textbox 44"/>
          <p:cNvSpPr/>
          <p:nvPr/>
        </p:nvSpPr>
        <p:spPr>
          <a:xfrm>
            <a:off x="4248657" y="5337124"/>
            <a:ext cx="632459" cy="20383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6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1200" b="1" kern="0" spc="-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其他货运</a:t>
            </a:r>
            <a:endParaRPr lang="en-US" altLang="en-US" sz="1200" dirty="0"/>
          </a:p>
        </p:txBody>
      </p:sp>
      <p:sp>
        <p:nvSpPr>
          <p:cNvPr id="46" name="textbox 46"/>
          <p:cNvSpPr/>
          <p:nvPr/>
        </p:nvSpPr>
        <p:spPr>
          <a:xfrm>
            <a:off x="637165" y="2996760"/>
            <a:ext cx="546100" cy="1803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9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1200" kern="0" spc="-3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100000</a:t>
            </a:r>
            <a:endParaRPr lang="en-US" altLang="en-US" sz="1200" dirty="0"/>
          </a:p>
        </p:txBody>
      </p:sp>
      <p:sp>
        <p:nvSpPr>
          <p:cNvPr id="48" name="textbox 48"/>
          <p:cNvSpPr/>
          <p:nvPr/>
        </p:nvSpPr>
        <p:spPr>
          <a:xfrm>
            <a:off x="711809" y="4087901"/>
            <a:ext cx="471169" cy="1790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1200" kern="0" spc="-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40000</a:t>
            </a:r>
            <a:endParaRPr lang="en-US" altLang="en-US" sz="1200" dirty="0"/>
          </a:p>
        </p:txBody>
      </p:sp>
      <p:sp>
        <p:nvSpPr>
          <p:cNvPr id="50" name="textbox 50"/>
          <p:cNvSpPr/>
          <p:nvPr/>
        </p:nvSpPr>
        <p:spPr>
          <a:xfrm>
            <a:off x="717905" y="3361334"/>
            <a:ext cx="465455" cy="1790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12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80000</a:t>
            </a:r>
            <a:endParaRPr lang="en-US" altLang="en-US" sz="1200" dirty="0"/>
          </a:p>
        </p:txBody>
      </p:sp>
      <p:sp>
        <p:nvSpPr>
          <p:cNvPr id="52" name="textbox 52"/>
          <p:cNvSpPr/>
          <p:nvPr/>
        </p:nvSpPr>
        <p:spPr>
          <a:xfrm>
            <a:off x="719429" y="3724554"/>
            <a:ext cx="463550" cy="1790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12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60000</a:t>
            </a:r>
            <a:endParaRPr lang="en-US" altLang="en-US" sz="1200" dirty="0"/>
          </a:p>
        </p:txBody>
      </p:sp>
      <p:sp>
        <p:nvSpPr>
          <p:cNvPr id="54" name="textbox 54"/>
          <p:cNvSpPr/>
          <p:nvPr/>
        </p:nvSpPr>
        <p:spPr>
          <a:xfrm>
            <a:off x="3708620" y="5034452"/>
            <a:ext cx="374015" cy="17970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1200" kern="0" spc="-3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2025</a:t>
            </a:r>
            <a:endParaRPr lang="en-US" altLang="en-US" sz="1200" dirty="0"/>
          </a:p>
        </p:txBody>
      </p:sp>
      <p:sp>
        <p:nvSpPr>
          <p:cNvPr id="56" name="textbox 56"/>
          <p:cNvSpPr/>
          <p:nvPr/>
        </p:nvSpPr>
        <p:spPr>
          <a:xfrm>
            <a:off x="4735161" y="5034452"/>
            <a:ext cx="374015" cy="17970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1200" kern="0" spc="-3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2026</a:t>
            </a:r>
            <a:endParaRPr lang="en-US" altLang="en-US" sz="1200" dirty="0"/>
          </a:p>
        </p:txBody>
      </p:sp>
      <p:sp>
        <p:nvSpPr>
          <p:cNvPr id="58" name="textbox 58"/>
          <p:cNvSpPr/>
          <p:nvPr/>
        </p:nvSpPr>
        <p:spPr>
          <a:xfrm>
            <a:off x="5761702" y="5034452"/>
            <a:ext cx="374015" cy="17970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1200" kern="0" spc="-3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2027</a:t>
            </a:r>
            <a:endParaRPr lang="en-US" altLang="en-US" sz="1200" dirty="0"/>
          </a:p>
        </p:txBody>
      </p:sp>
      <p:sp>
        <p:nvSpPr>
          <p:cNvPr id="60" name="textbox 60"/>
          <p:cNvSpPr/>
          <p:nvPr/>
        </p:nvSpPr>
        <p:spPr>
          <a:xfrm>
            <a:off x="1655157" y="5034452"/>
            <a:ext cx="374015" cy="17970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1200" kern="0" spc="-3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2023</a:t>
            </a:r>
            <a:endParaRPr lang="en-US" altLang="en-US" sz="1200" dirty="0"/>
          </a:p>
        </p:txBody>
      </p:sp>
      <p:sp>
        <p:nvSpPr>
          <p:cNvPr id="62" name="textbox 62"/>
          <p:cNvSpPr/>
          <p:nvPr/>
        </p:nvSpPr>
        <p:spPr>
          <a:xfrm>
            <a:off x="2681698" y="5034452"/>
            <a:ext cx="374015" cy="17970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1200" kern="0" spc="-3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2024</a:t>
            </a:r>
            <a:endParaRPr lang="en-US" altLang="en-US" sz="1200" dirty="0"/>
          </a:p>
        </p:txBody>
      </p:sp>
      <p:sp>
        <p:nvSpPr>
          <p:cNvPr id="64" name="rect"/>
          <p:cNvSpPr/>
          <p:nvPr/>
        </p:nvSpPr>
        <p:spPr>
          <a:xfrm>
            <a:off x="3217164" y="5378195"/>
            <a:ext cx="91440" cy="89916"/>
          </a:xfrm>
          <a:prstGeom prst="rect">
            <a:avLst/>
          </a:prstGeom>
          <a:solidFill>
            <a:srgbClr val="5E75BA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66" name="rect"/>
          <p:cNvSpPr/>
          <p:nvPr/>
        </p:nvSpPr>
        <p:spPr>
          <a:xfrm>
            <a:off x="2308860" y="5378195"/>
            <a:ext cx="89916" cy="89916"/>
          </a:xfrm>
          <a:prstGeom prst="rect">
            <a:avLst/>
          </a:prstGeom>
          <a:solidFill>
            <a:srgbClr val="002060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68" name="rect"/>
          <p:cNvSpPr/>
          <p:nvPr/>
        </p:nvSpPr>
        <p:spPr>
          <a:xfrm>
            <a:off x="4126991" y="5378195"/>
            <a:ext cx="89915" cy="89916"/>
          </a:xfrm>
          <a:prstGeom prst="rect">
            <a:avLst/>
          </a:prstGeom>
          <a:solidFill>
            <a:srgbClr val="AFBADC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" name="table 70"/>
          <p:cNvGraphicFramePr>
            <a:graphicFrameLocks noGrp="1"/>
          </p:cNvGraphicFramePr>
          <p:nvPr/>
        </p:nvGraphicFramePr>
        <p:xfrm>
          <a:off x="1467611" y="2625661"/>
          <a:ext cx="5320029" cy="2334894"/>
        </p:xfrm>
        <a:graphic>
          <a:graphicData uri="http://schemas.openxmlformats.org/drawingml/2006/table">
            <a:tbl>
              <a:tblPr/>
              <a:tblGrid>
                <a:gridCol w="5320029"/>
              </a:tblGrid>
              <a:tr h="58546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65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29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46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2" name="picture 7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1787651" y="2926079"/>
            <a:ext cx="4681728" cy="2029968"/>
          </a:xfrm>
          <a:prstGeom prst="rect">
            <a:avLst/>
          </a:prstGeom>
        </p:spPr>
      </p:pic>
      <p:sp>
        <p:nvSpPr>
          <p:cNvPr id="74" name="textbox 74"/>
          <p:cNvSpPr/>
          <p:nvPr/>
        </p:nvSpPr>
        <p:spPr>
          <a:xfrm>
            <a:off x="7232376" y="2134355"/>
            <a:ext cx="4610734" cy="189801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0000"/>
              </a:lnSpc>
            </a:pPr>
            <a:endParaRPr lang="en-US" altLang="en-US" sz="100" dirty="0"/>
          </a:p>
          <a:p>
            <a:pPr marL="12700" indent="13970" algn="l" rtl="0" eaLnBrk="0">
              <a:lnSpc>
                <a:spcPct val="119000"/>
              </a:lnSpc>
            </a:pPr>
            <a:r>
              <a:rPr sz="14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出口货运场景下，保险一直以来是刚需产品。但随</a:t>
            </a:r>
            <a:r>
              <a:rPr sz="1400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着中国   </a:t>
            </a:r>
            <a:r>
              <a:rPr sz="14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在出口市场上增长速度越来越快，原有的线下出单和人工   </a:t>
            </a:r>
            <a:r>
              <a:rPr sz="14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能力已经支持不了未来巨大的业务体量。</a:t>
            </a:r>
            <a:endParaRPr lang="en-US" altLang="en-US" sz="1400" dirty="0"/>
          </a:p>
          <a:p>
            <a:pPr algn="l" rtl="0" eaLnBrk="0">
              <a:lnSpc>
                <a:spcPct val="112000"/>
              </a:lnSpc>
            </a:pPr>
            <a:endParaRPr lang="en-US" altLang="en-US" sz="400" dirty="0"/>
          </a:p>
          <a:p>
            <a:pPr marL="12700" indent="12065" algn="l" rtl="0" eaLnBrk="0">
              <a:lnSpc>
                <a:spcPct val="122000"/>
              </a:lnSpc>
              <a:spcBef>
                <a:spcPts val="5"/>
              </a:spcBef>
            </a:pPr>
            <a:r>
              <a:rPr sz="1400" kern="0" spc="-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中国有近</a:t>
            </a:r>
            <a:r>
              <a:rPr sz="1400" b="1" kern="0" spc="-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6万家</a:t>
            </a:r>
            <a:r>
              <a:rPr sz="1400" kern="0" spc="-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货代公司，  头部的10家货代平台已掌握了 </a:t>
            </a:r>
            <a:r>
              <a:rPr sz="1400" kern="0" spc="-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sz="1400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近</a:t>
            </a:r>
            <a:r>
              <a:rPr sz="1400" b="1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8成</a:t>
            </a:r>
            <a:r>
              <a:rPr sz="1400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的业务总量，吞金兽在与他们的合作过程中，通过     </a:t>
            </a:r>
            <a:r>
              <a:rPr sz="1400" b="1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人工智能技术、大数据算法、区块链存证、智能支付系统</a:t>
            </a:r>
            <a:r>
              <a:rPr sz="1400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1400" kern="0" spc="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400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助力行业飞速发展，互惠共赢。</a:t>
            </a:r>
            <a:endParaRPr lang="en-US" altLang="en-US" sz="1400" dirty="0"/>
          </a:p>
        </p:txBody>
      </p:sp>
      <p:graphicFrame>
        <p:nvGraphicFramePr>
          <p:cNvPr id="76" name="table 76"/>
          <p:cNvGraphicFramePr>
            <a:graphicFrameLocks noGrp="1"/>
          </p:cNvGraphicFramePr>
          <p:nvPr/>
        </p:nvGraphicFramePr>
        <p:xfrm>
          <a:off x="7584947" y="4651057"/>
          <a:ext cx="4059555" cy="1753870"/>
        </p:xfrm>
        <a:graphic>
          <a:graphicData uri="http://schemas.openxmlformats.org/drawingml/2006/table">
            <a:tbl>
              <a:tblPr/>
              <a:tblGrid>
                <a:gridCol w="4059554"/>
              </a:tblGrid>
              <a:tr h="35369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61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61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69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8" name="picture 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7828788" y="4878323"/>
            <a:ext cx="3572256" cy="1522476"/>
          </a:xfrm>
          <a:prstGeom prst="rect">
            <a:avLst/>
          </a:prstGeom>
        </p:spPr>
      </p:pic>
      <p:pic>
        <p:nvPicPr>
          <p:cNvPr id="80" name="picture 8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7534813" y="730362"/>
            <a:ext cx="2179766" cy="792215"/>
          </a:xfrm>
          <a:prstGeom prst="rect">
            <a:avLst/>
          </a:prstGeom>
        </p:spPr>
      </p:pic>
      <p:sp>
        <p:nvSpPr>
          <p:cNvPr id="82" name="rect"/>
          <p:cNvSpPr/>
          <p:nvPr/>
        </p:nvSpPr>
        <p:spPr>
          <a:xfrm>
            <a:off x="7536180" y="733043"/>
            <a:ext cx="2013204" cy="623316"/>
          </a:xfrm>
          <a:prstGeom prst="rect">
            <a:avLst/>
          </a:prstGeom>
          <a:solidFill>
            <a:srgbClr val="7F7F7F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84" name="textbox 84"/>
          <p:cNvSpPr/>
          <p:nvPr/>
        </p:nvSpPr>
        <p:spPr>
          <a:xfrm>
            <a:off x="7522113" y="717662"/>
            <a:ext cx="2205354" cy="85788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106000"/>
              </a:lnSpc>
            </a:pPr>
            <a:endParaRPr lang="en-US" altLang="en-US" sz="900" dirty="0"/>
          </a:p>
          <a:p>
            <a:pPr marL="13970" algn="l" rtl="0" eaLnBrk="0">
              <a:lnSpc>
                <a:spcPct val="97000"/>
              </a:lnSpc>
              <a:spcBef>
                <a:spcPts val="0"/>
              </a:spcBef>
              <a:tabLst>
                <a:tab pos="215900" algn="l"/>
              </a:tabLst>
            </a:pPr>
            <a:r>
              <a:rPr sz="3200" kern="0" spc="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</a:t>
            </a:r>
            <a:r>
              <a:rPr sz="3200" b="1" kern="0" spc="-2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高速增长</a:t>
            </a:r>
            <a:r>
              <a:rPr sz="3200" b="1" kern="0" spc="1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endParaRPr lang="en-US" altLang="en-US" sz="3200" dirty="0"/>
          </a:p>
        </p:txBody>
      </p:sp>
      <p:sp>
        <p:nvSpPr>
          <p:cNvPr id="86" name="textbox 86"/>
          <p:cNvSpPr/>
          <p:nvPr/>
        </p:nvSpPr>
        <p:spPr>
          <a:xfrm>
            <a:off x="776823" y="2143811"/>
            <a:ext cx="4305934" cy="29146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2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1500" kern="0" spc="10" baseline="-300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单位：亿元人民币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     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sz="1800" b="1" kern="0" spc="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出口货运年运费规模预估</a:t>
            </a:r>
            <a:endParaRPr lang="en-US" altLang="en-US" sz="1800" dirty="0"/>
          </a:p>
        </p:txBody>
      </p:sp>
      <p:sp>
        <p:nvSpPr>
          <p:cNvPr id="88" name="textbox 88"/>
          <p:cNvSpPr/>
          <p:nvPr/>
        </p:nvSpPr>
        <p:spPr>
          <a:xfrm>
            <a:off x="7245761" y="1597501"/>
            <a:ext cx="3575684" cy="32385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2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8000"/>
              </a:lnSpc>
            </a:pPr>
            <a:r>
              <a:rPr sz="2000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随着“一带一路”迎来行业春天</a:t>
            </a:r>
            <a:endParaRPr lang="en-US" altLang="en-US" sz="2000" dirty="0"/>
          </a:p>
        </p:txBody>
      </p:sp>
      <p:sp>
        <p:nvSpPr>
          <p:cNvPr id="90" name="textbox 90"/>
          <p:cNvSpPr/>
          <p:nvPr/>
        </p:nvSpPr>
        <p:spPr>
          <a:xfrm>
            <a:off x="695952" y="824090"/>
            <a:ext cx="3148964" cy="35052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2560"/>
              </a:lnSpc>
            </a:pPr>
            <a:r>
              <a:rPr sz="2100" b="1" kern="0" spc="2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市场分析</a:t>
            </a:r>
            <a:r>
              <a:rPr sz="2100" b="1" kern="0" spc="-3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100" b="1" kern="0" spc="28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——</a:t>
            </a:r>
            <a:r>
              <a:rPr sz="2100" b="1" kern="0" spc="-14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b="1" kern="0" spc="2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出口货运</a:t>
            </a:r>
            <a:endParaRPr lang="en-US" altLang="en-US" sz="2100" dirty="0"/>
          </a:p>
        </p:txBody>
      </p:sp>
      <p:pic>
        <p:nvPicPr>
          <p:cNvPr id="92" name="picture 9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11320271" y="7619"/>
            <a:ext cx="816864" cy="876300"/>
          </a:xfrm>
          <a:prstGeom prst="rect">
            <a:avLst/>
          </a:prstGeom>
        </p:spPr>
      </p:pic>
      <p:sp>
        <p:nvSpPr>
          <p:cNvPr id="94" name="textbox 94"/>
          <p:cNvSpPr/>
          <p:nvPr/>
        </p:nvSpPr>
        <p:spPr>
          <a:xfrm>
            <a:off x="8397578" y="4252716"/>
            <a:ext cx="2152014" cy="23304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6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1400" b="1" kern="0" spc="-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出口货运险年保费规模预估</a:t>
            </a:r>
            <a:endParaRPr lang="en-US" altLang="en-US" sz="1400" dirty="0"/>
          </a:p>
        </p:txBody>
      </p:sp>
      <p:sp>
        <p:nvSpPr>
          <p:cNvPr id="96" name="textbox 96"/>
          <p:cNvSpPr/>
          <p:nvPr/>
        </p:nvSpPr>
        <p:spPr>
          <a:xfrm>
            <a:off x="7232279" y="4400823"/>
            <a:ext cx="842644" cy="14541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8000"/>
              </a:lnSpc>
            </a:pP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单位：亿元人民币</a:t>
            </a:r>
            <a:endParaRPr lang="en-US" altLang="en-US" sz="800" dirty="0"/>
          </a:p>
        </p:txBody>
      </p:sp>
      <p:sp>
        <p:nvSpPr>
          <p:cNvPr id="98" name="textbox 98"/>
          <p:cNvSpPr/>
          <p:nvPr/>
        </p:nvSpPr>
        <p:spPr>
          <a:xfrm>
            <a:off x="766673" y="2549931"/>
            <a:ext cx="560069" cy="1790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1200" kern="0" spc="-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400000</a:t>
            </a:r>
            <a:endParaRPr lang="en-US" altLang="en-US" sz="1200" dirty="0"/>
          </a:p>
        </p:txBody>
      </p:sp>
      <p:sp>
        <p:nvSpPr>
          <p:cNvPr id="100" name="textbox 100"/>
          <p:cNvSpPr/>
          <p:nvPr/>
        </p:nvSpPr>
        <p:spPr>
          <a:xfrm>
            <a:off x="774311" y="3712763"/>
            <a:ext cx="553084" cy="17970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12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200000</a:t>
            </a:r>
            <a:endParaRPr lang="en-US" altLang="en-US" sz="1200" dirty="0"/>
          </a:p>
        </p:txBody>
      </p:sp>
      <p:sp>
        <p:nvSpPr>
          <p:cNvPr id="102" name="textbox 102"/>
          <p:cNvSpPr/>
          <p:nvPr/>
        </p:nvSpPr>
        <p:spPr>
          <a:xfrm>
            <a:off x="776122" y="3131464"/>
            <a:ext cx="550544" cy="1790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12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300000</a:t>
            </a:r>
            <a:endParaRPr lang="en-US" altLang="en-US" sz="1200" dirty="0"/>
          </a:p>
        </p:txBody>
      </p:sp>
      <p:sp>
        <p:nvSpPr>
          <p:cNvPr id="104" name="textbox 104"/>
          <p:cNvSpPr/>
          <p:nvPr/>
        </p:nvSpPr>
        <p:spPr>
          <a:xfrm>
            <a:off x="781304" y="4294301"/>
            <a:ext cx="545465" cy="17970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8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1200" kern="0" spc="-3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100000</a:t>
            </a:r>
            <a:endParaRPr lang="en-US" altLang="en-US" sz="1200" dirty="0"/>
          </a:p>
        </p:txBody>
      </p:sp>
      <p:sp>
        <p:nvSpPr>
          <p:cNvPr id="106" name="textbox 106"/>
          <p:cNvSpPr/>
          <p:nvPr/>
        </p:nvSpPr>
        <p:spPr>
          <a:xfrm>
            <a:off x="3469131" y="5399354"/>
            <a:ext cx="328295" cy="2044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8000"/>
              </a:lnSpc>
            </a:pPr>
            <a:r>
              <a:rPr sz="1200" b="1" kern="0" spc="-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海运</a:t>
            </a:r>
            <a:endParaRPr lang="en-US" altLang="en-US" sz="1200" dirty="0"/>
          </a:p>
        </p:txBody>
      </p:sp>
      <p:sp>
        <p:nvSpPr>
          <p:cNvPr id="108" name="textbox 108"/>
          <p:cNvSpPr/>
          <p:nvPr/>
        </p:nvSpPr>
        <p:spPr>
          <a:xfrm>
            <a:off x="4020692" y="5399354"/>
            <a:ext cx="327659" cy="20383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6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1200" b="1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其他</a:t>
            </a:r>
            <a:endParaRPr lang="en-US" altLang="en-US" sz="1200" dirty="0"/>
          </a:p>
        </p:txBody>
      </p:sp>
      <p:sp>
        <p:nvSpPr>
          <p:cNvPr id="110" name="textbox 110"/>
          <p:cNvSpPr/>
          <p:nvPr/>
        </p:nvSpPr>
        <p:spPr>
          <a:xfrm>
            <a:off x="1817954" y="5096789"/>
            <a:ext cx="374015" cy="1790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1200" kern="0" spc="-3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2023</a:t>
            </a:r>
            <a:endParaRPr lang="en-US" altLang="en-US" sz="1200" dirty="0"/>
          </a:p>
        </p:txBody>
      </p:sp>
      <p:sp>
        <p:nvSpPr>
          <p:cNvPr id="112" name="textbox 112"/>
          <p:cNvSpPr/>
          <p:nvPr/>
        </p:nvSpPr>
        <p:spPr>
          <a:xfrm>
            <a:off x="2881960" y="5096789"/>
            <a:ext cx="374015" cy="1790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1200" kern="0" spc="-3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2024</a:t>
            </a:r>
            <a:endParaRPr lang="en-US" altLang="en-US" sz="1200" dirty="0"/>
          </a:p>
        </p:txBody>
      </p:sp>
      <p:sp>
        <p:nvSpPr>
          <p:cNvPr id="114" name="textbox 114"/>
          <p:cNvSpPr/>
          <p:nvPr/>
        </p:nvSpPr>
        <p:spPr>
          <a:xfrm>
            <a:off x="3946093" y="5096789"/>
            <a:ext cx="374015" cy="1790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1200" kern="0" spc="-3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2025</a:t>
            </a:r>
            <a:endParaRPr lang="en-US" altLang="en-US" sz="1200" dirty="0"/>
          </a:p>
        </p:txBody>
      </p:sp>
      <p:sp>
        <p:nvSpPr>
          <p:cNvPr id="116" name="textbox 116"/>
          <p:cNvSpPr/>
          <p:nvPr/>
        </p:nvSpPr>
        <p:spPr>
          <a:xfrm>
            <a:off x="6074486" y="5096789"/>
            <a:ext cx="374015" cy="1790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1200" kern="0" spc="-3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2027</a:t>
            </a:r>
            <a:endParaRPr lang="en-US" altLang="en-US" sz="1200" dirty="0"/>
          </a:p>
        </p:txBody>
      </p:sp>
      <p:sp>
        <p:nvSpPr>
          <p:cNvPr id="118" name="textbox 118"/>
          <p:cNvSpPr/>
          <p:nvPr/>
        </p:nvSpPr>
        <p:spPr>
          <a:xfrm>
            <a:off x="5010353" y="5096789"/>
            <a:ext cx="374015" cy="1790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1200" kern="0" spc="-3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2026</a:t>
            </a:r>
            <a:endParaRPr lang="en-US" altLang="en-US" sz="1200" dirty="0"/>
          </a:p>
        </p:txBody>
      </p:sp>
      <p:sp>
        <p:nvSpPr>
          <p:cNvPr id="120" name="textbox 120"/>
          <p:cNvSpPr/>
          <p:nvPr/>
        </p:nvSpPr>
        <p:spPr>
          <a:xfrm>
            <a:off x="7838030" y="6516075"/>
            <a:ext cx="316229" cy="1504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1000"/>
              </a:lnSpc>
            </a:pPr>
            <a:r>
              <a:rPr sz="900" kern="0" spc="3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2023</a:t>
            </a:r>
            <a:endParaRPr lang="en-US" altLang="en-US" sz="900" dirty="0"/>
          </a:p>
        </p:txBody>
      </p:sp>
      <p:sp>
        <p:nvSpPr>
          <p:cNvPr id="122" name="textbox 122"/>
          <p:cNvSpPr/>
          <p:nvPr/>
        </p:nvSpPr>
        <p:spPr>
          <a:xfrm>
            <a:off x="8650068" y="6516075"/>
            <a:ext cx="316229" cy="1504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1000"/>
              </a:lnSpc>
            </a:pPr>
            <a:r>
              <a:rPr sz="900" kern="0" spc="3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2024</a:t>
            </a:r>
            <a:endParaRPr lang="en-US" altLang="en-US" sz="900" dirty="0"/>
          </a:p>
        </p:txBody>
      </p:sp>
      <p:sp>
        <p:nvSpPr>
          <p:cNvPr id="124" name="textbox 124"/>
          <p:cNvSpPr/>
          <p:nvPr/>
        </p:nvSpPr>
        <p:spPr>
          <a:xfrm>
            <a:off x="9461979" y="6516075"/>
            <a:ext cx="316229" cy="1504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1000"/>
              </a:lnSpc>
            </a:pPr>
            <a:r>
              <a:rPr sz="900" kern="0" spc="3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2025</a:t>
            </a:r>
            <a:endParaRPr lang="en-US" altLang="en-US" sz="900" dirty="0"/>
          </a:p>
        </p:txBody>
      </p:sp>
      <p:sp>
        <p:nvSpPr>
          <p:cNvPr id="126" name="textbox 126"/>
          <p:cNvSpPr/>
          <p:nvPr/>
        </p:nvSpPr>
        <p:spPr>
          <a:xfrm>
            <a:off x="10274017" y="6516075"/>
            <a:ext cx="316229" cy="1504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1000"/>
              </a:lnSpc>
            </a:pPr>
            <a:r>
              <a:rPr sz="900" kern="0" spc="3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2026</a:t>
            </a:r>
            <a:endParaRPr lang="en-US" altLang="en-US" sz="900" dirty="0"/>
          </a:p>
        </p:txBody>
      </p:sp>
      <p:sp>
        <p:nvSpPr>
          <p:cNvPr id="128" name="textbox 128"/>
          <p:cNvSpPr/>
          <p:nvPr/>
        </p:nvSpPr>
        <p:spPr>
          <a:xfrm>
            <a:off x="11086054" y="6516075"/>
            <a:ext cx="316229" cy="1504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1000"/>
              </a:lnSpc>
            </a:pPr>
            <a:r>
              <a:rPr sz="900" kern="0" spc="3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2027</a:t>
            </a:r>
            <a:endParaRPr lang="en-US" altLang="en-US" sz="900" dirty="0"/>
          </a:p>
        </p:txBody>
      </p:sp>
      <p:sp>
        <p:nvSpPr>
          <p:cNvPr id="130" name="textbox 130"/>
          <p:cNvSpPr/>
          <p:nvPr/>
        </p:nvSpPr>
        <p:spPr>
          <a:xfrm>
            <a:off x="7234628" y="4587124"/>
            <a:ext cx="236220" cy="15112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6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1000"/>
              </a:lnSpc>
            </a:pPr>
            <a:r>
              <a:rPr sz="900" kern="0" spc="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100</a:t>
            </a:r>
            <a:endParaRPr lang="en-US" altLang="en-US" sz="900" dirty="0"/>
          </a:p>
        </p:txBody>
      </p:sp>
      <p:sp>
        <p:nvSpPr>
          <p:cNvPr id="132" name="textbox 132"/>
          <p:cNvSpPr/>
          <p:nvPr/>
        </p:nvSpPr>
        <p:spPr>
          <a:xfrm>
            <a:off x="7297161" y="5634593"/>
            <a:ext cx="173354" cy="1504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1000"/>
              </a:lnSpc>
            </a:pPr>
            <a:r>
              <a:rPr sz="900" kern="0" spc="4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40</a:t>
            </a:r>
            <a:endParaRPr lang="en-US" altLang="en-US" sz="900" dirty="0"/>
          </a:p>
        </p:txBody>
      </p:sp>
      <p:sp>
        <p:nvSpPr>
          <p:cNvPr id="134" name="textbox 134"/>
          <p:cNvSpPr/>
          <p:nvPr/>
        </p:nvSpPr>
        <p:spPr>
          <a:xfrm>
            <a:off x="7302221" y="4936626"/>
            <a:ext cx="168275" cy="1504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1000"/>
              </a:lnSpc>
            </a:pPr>
            <a:r>
              <a:rPr sz="900" kern="0" spc="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80</a:t>
            </a:r>
            <a:endParaRPr lang="en-US" altLang="en-US" sz="900" dirty="0"/>
          </a:p>
        </p:txBody>
      </p:sp>
      <p:sp>
        <p:nvSpPr>
          <p:cNvPr id="136" name="textbox 136"/>
          <p:cNvSpPr/>
          <p:nvPr/>
        </p:nvSpPr>
        <p:spPr>
          <a:xfrm>
            <a:off x="7303486" y="5285622"/>
            <a:ext cx="167004" cy="1504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1000"/>
              </a:lnSpc>
            </a:pPr>
            <a:r>
              <a:rPr sz="900" kern="0" spc="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60</a:t>
            </a:r>
            <a:endParaRPr lang="en-US" altLang="en-US" sz="900" dirty="0"/>
          </a:p>
        </p:txBody>
      </p:sp>
      <p:sp>
        <p:nvSpPr>
          <p:cNvPr id="138" name="textbox 138"/>
          <p:cNvSpPr/>
          <p:nvPr/>
        </p:nvSpPr>
        <p:spPr>
          <a:xfrm>
            <a:off x="7303486" y="5983589"/>
            <a:ext cx="167004" cy="1504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1000"/>
              </a:lnSpc>
            </a:pPr>
            <a:r>
              <a:rPr sz="900" kern="0" spc="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</a:t>
            </a:r>
            <a:endParaRPr lang="en-US" altLang="en-US" sz="900" dirty="0"/>
          </a:p>
        </p:txBody>
      </p:sp>
      <p:sp>
        <p:nvSpPr>
          <p:cNvPr id="140" name="textbox 140"/>
          <p:cNvSpPr/>
          <p:nvPr/>
        </p:nvSpPr>
        <p:spPr>
          <a:xfrm>
            <a:off x="1218691" y="4876444"/>
            <a:ext cx="108585" cy="1790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12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endParaRPr lang="en-US" altLang="en-US" sz="1200" dirty="0"/>
          </a:p>
        </p:txBody>
      </p:sp>
      <p:sp>
        <p:nvSpPr>
          <p:cNvPr id="142" name="rect"/>
          <p:cNvSpPr/>
          <p:nvPr/>
        </p:nvSpPr>
        <p:spPr>
          <a:xfrm>
            <a:off x="3898391" y="5440679"/>
            <a:ext cx="91440" cy="89916"/>
          </a:xfrm>
          <a:prstGeom prst="rect">
            <a:avLst/>
          </a:prstGeom>
          <a:solidFill>
            <a:srgbClr val="5E75BA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44" name="rect"/>
          <p:cNvSpPr/>
          <p:nvPr/>
        </p:nvSpPr>
        <p:spPr>
          <a:xfrm>
            <a:off x="3348228" y="5440679"/>
            <a:ext cx="89915" cy="89916"/>
          </a:xfrm>
          <a:prstGeom prst="rect">
            <a:avLst/>
          </a:prstGeom>
          <a:solidFill>
            <a:srgbClr val="002060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46" name="textbox 146"/>
          <p:cNvSpPr/>
          <p:nvPr/>
        </p:nvSpPr>
        <p:spPr>
          <a:xfrm>
            <a:off x="7376010" y="6332280"/>
            <a:ext cx="93980" cy="1504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1000"/>
              </a:lnSpc>
            </a:pPr>
            <a:r>
              <a:rPr sz="900" kern="0" spc="-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endParaRPr lang="en-US" altLang="en-US" sz="9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box 148"/>
          <p:cNvSpPr/>
          <p:nvPr/>
        </p:nvSpPr>
        <p:spPr>
          <a:xfrm>
            <a:off x="8496944" y="2381853"/>
            <a:ext cx="3378200" cy="33540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8000"/>
              </a:lnSpc>
            </a:pPr>
            <a:r>
              <a:rPr sz="20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高速增长的新新市场</a:t>
            </a:r>
            <a:endParaRPr lang="en-US" altLang="en-US" sz="2000" dirty="0"/>
          </a:p>
          <a:p>
            <a:pPr algn="l" rtl="0" eaLnBrk="0">
              <a:lnSpc>
                <a:spcPct val="178000"/>
              </a:lnSpc>
            </a:pPr>
            <a:endParaRPr lang="en-US" altLang="en-US" sz="1000" dirty="0"/>
          </a:p>
          <a:p>
            <a:pPr marL="19685" indent="8890" algn="l" rtl="0" eaLnBrk="0">
              <a:lnSpc>
                <a:spcPct val="122000"/>
              </a:lnSpc>
              <a:spcBef>
                <a:spcPts val="425"/>
              </a:spcBef>
            </a:pPr>
            <a:r>
              <a:rPr sz="1400" kern="0" spc="-5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随着中国制造业的崛起，  越来越多的厂家 </a:t>
            </a:r>
            <a:r>
              <a:rPr sz="1400" kern="0" spc="-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sz="14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和电商企业争先恐后的向海外进行拓展。    </a:t>
            </a:r>
            <a:r>
              <a:rPr sz="1400" kern="0" spc="-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跨境电商作为这几年新的市场增长点</a:t>
            </a:r>
            <a:r>
              <a:rPr sz="1400" kern="0" spc="-5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1400" kern="0" spc="3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400" kern="0" spc="-5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已</a:t>
            </a:r>
            <a:r>
              <a:rPr sz="14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sz="1400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逐渐形成产业集群和规模效</a:t>
            </a:r>
            <a:r>
              <a:rPr sz="1400" kern="0" spc="-2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应。</a:t>
            </a:r>
            <a:endParaRPr lang="en-US" altLang="en-US" sz="1400" dirty="0"/>
          </a:p>
          <a:p>
            <a:pPr algn="l" rtl="0" eaLnBrk="0">
              <a:lnSpc>
                <a:spcPct val="191000"/>
              </a:lnSpc>
            </a:pPr>
            <a:endParaRPr lang="en-US" altLang="en-US" sz="1000" dirty="0"/>
          </a:p>
          <a:p>
            <a:pPr marL="20320" algn="l" rtl="0" eaLnBrk="0">
              <a:lnSpc>
                <a:spcPct val="98000"/>
              </a:lnSpc>
              <a:spcBef>
                <a:spcPts val="430"/>
              </a:spcBef>
            </a:pPr>
            <a:r>
              <a:rPr sz="14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吞金兽联合</a:t>
            </a:r>
            <a:r>
              <a:rPr sz="1400" b="1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国内外保险公司、再保公司，</a:t>
            </a:r>
            <a:endParaRPr lang="en-US" altLang="en-US" sz="1400" dirty="0"/>
          </a:p>
          <a:p>
            <a:pPr marL="21590" indent="6350" algn="l" rtl="0" eaLnBrk="0">
              <a:lnSpc>
                <a:spcPct val="113000"/>
              </a:lnSpc>
              <a:spcBef>
                <a:spcPts val="565"/>
              </a:spcBef>
            </a:pPr>
            <a:r>
              <a:rPr sz="1400" b="1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国内外支付公司，提供一套</a:t>
            </a:r>
            <a:r>
              <a:rPr sz="1400" b="1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完整的跨境出</a:t>
            </a:r>
            <a:r>
              <a:rPr sz="1400" b="1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sz="1400" b="1" kern="0" spc="-5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单、跨境服务、跨境支付的风险保</a:t>
            </a:r>
            <a:r>
              <a:rPr sz="1400" b="1" kern="0" spc="-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障方案。</a:t>
            </a:r>
            <a:endParaRPr lang="en-US" altLang="en-US" sz="1400" dirty="0"/>
          </a:p>
          <a:p>
            <a:pPr algn="l" rtl="0" eaLnBrk="0">
              <a:lnSpc>
                <a:spcPct val="113000"/>
              </a:lnSpc>
            </a:pPr>
            <a:endParaRPr lang="en-US" altLang="en-US" sz="400" dirty="0"/>
          </a:p>
          <a:p>
            <a:pPr marL="20955" indent="-635" algn="l" rtl="0" eaLnBrk="0">
              <a:lnSpc>
                <a:spcPct val="114000"/>
              </a:lnSpc>
              <a:spcBef>
                <a:spcPts val="5"/>
              </a:spcBef>
            </a:pPr>
            <a:r>
              <a:rPr sz="14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解决跨境电商企业在销售过程中的后顾之    </a:t>
            </a:r>
            <a:r>
              <a:rPr sz="1400" kern="0" spc="-2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忧，助力行业稳健发</a:t>
            </a:r>
            <a:r>
              <a:rPr sz="1400" kern="0" spc="-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展。</a:t>
            </a:r>
            <a:endParaRPr lang="en-US" altLang="en-US" sz="1400" dirty="0"/>
          </a:p>
        </p:txBody>
      </p:sp>
      <p:graphicFrame>
        <p:nvGraphicFramePr>
          <p:cNvPr id="150" name="table 150"/>
          <p:cNvGraphicFramePr>
            <a:graphicFrameLocks noGrp="1"/>
          </p:cNvGraphicFramePr>
          <p:nvPr/>
        </p:nvGraphicFramePr>
        <p:xfrm>
          <a:off x="845819" y="2095309"/>
          <a:ext cx="3242945" cy="1525905"/>
        </p:xfrm>
        <a:graphic>
          <a:graphicData uri="http://schemas.openxmlformats.org/drawingml/2006/table">
            <a:tbl>
              <a:tblPr/>
              <a:tblGrid>
                <a:gridCol w="3242945"/>
              </a:tblGrid>
              <a:tr h="25780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72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6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72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72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53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2" name="table 152"/>
          <p:cNvGraphicFramePr>
            <a:graphicFrameLocks noGrp="1"/>
          </p:cNvGraphicFramePr>
          <p:nvPr/>
        </p:nvGraphicFramePr>
        <p:xfrm>
          <a:off x="711708" y="4788217"/>
          <a:ext cx="3376929" cy="1388744"/>
        </p:xfrm>
        <a:graphic>
          <a:graphicData uri="http://schemas.openxmlformats.org/drawingml/2006/table">
            <a:tbl>
              <a:tblPr/>
              <a:tblGrid>
                <a:gridCol w="3376929"/>
              </a:tblGrid>
              <a:tr h="23495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87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87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50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4" name="table 154"/>
          <p:cNvGraphicFramePr>
            <a:graphicFrameLocks noGrp="1"/>
          </p:cNvGraphicFramePr>
          <p:nvPr/>
        </p:nvGraphicFramePr>
        <p:xfrm>
          <a:off x="4695444" y="4826317"/>
          <a:ext cx="3402965" cy="1350644"/>
        </p:xfrm>
        <a:graphic>
          <a:graphicData uri="http://schemas.openxmlformats.org/drawingml/2006/table">
            <a:tbl>
              <a:tblPr/>
              <a:tblGrid>
                <a:gridCol w="3402965"/>
              </a:tblGrid>
              <a:tr h="27305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97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97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0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6" name="table 156"/>
          <p:cNvGraphicFramePr>
            <a:graphicFrameLocks noGrp="1"/>
          </p:cNvGraphicFramePr>
          <p:nvPr/>
        </p:nvGraphicFramePr>
        <p:xfrm>
          <a:off x="4561332" y="2398585"/>
          <a:ext cx="3536950" cy="1222375"/>
        </p:xfrm>
        <a:graphic>
          <a:graphicData uri="http://schemas.openxmlformats.org/drawingml/2006/table">
            <a:tbl>
              <a:tblPr/>
              <a:tblGrid>
                <a:gridCol w="3536950"/>
              </a:tblGrid>
              <a:tr h="30797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9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52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58" name="picture 15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914400" y="4792979"/>
            <a:ext cx="2971800" cy="1379220"/>
          </a:xfrm>
          <a:prstGeom prst="rect">
            <a:avLst/>
          </a:prstGeom>
        </p:spPr>
      </p:pic>
      <p:pic>
        <p:nvPicPr>
          <p:cNvPr id="160" name="picture 16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4899659" y="4831079"/>
            <a:ext cx="2994659" cy="1341120"/>
          </a:xfrm>
          <a:prstGeom prst="rect">
            <a:avLst/>
          </a:prstGeom>
        </p:spPr>
      </p:pic>
      <p:pic>
        <p:nvPicPr>
          <p:cNvPr id="162" name="picture 16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4773167" y="2403347"/>
            <a:ext cx="3113532" cy="1213104"/>
          </a:xfrm>
          <a:prstGeom prst="rect">
            <a:avLst/>
          </a:prstGeom>
        </p:spPr>
      </p:pic>
      <p:pic>
        <p:nvPicPr>
          <p:cNvPr id="164" name="picture 16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1040891" y="2353055"/>
            <a:ext cx="2852928" cy="1263396"/>
          </a:xfrm>
          <a:prstGeom prst="rect">
            <a:avLst/>
          </a:prstGeom>
        </p:spPr>
      </p:pic>
      <p:pic>
        <p:nvPicPr>
          <p:cNvPr id="166" name="picture 16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600000">
            <a:off x="8411013" y="1487790"/>
            <a:ext cx="2178442" cy="792215"/>
          </a:xfrm>
          <a:prstGeom prst="rect">
            <a:avLst/>
          </a:prstGeom>
        </p:spPr>
      </p:pic>
      <p:sp>
        <p:nvSpPr>
          <p:cNvPr id="168" name="rect"/>
          <p:cNvSpPr/>
          <p:nvPr/>
        </p:nvSpPr>
        <p:spPr>
          <a:xfrm>
            <a:off x="8412480" y="1490471"/>
            <a:ext cx="2011680" cy="623316"/>
          </a:xfrm>
          <a:prstGeom prst="rect">
            <a:avLst/>
          </a:prstGeom>
          <a:solidFill>
            <a:srgbClr val="7F7F7F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70" name="textbox 170"/>
          <p:cNvSpPr/>
          <p:nvPr/>
        </p:nvSpPr>
        <p:spPr>
          <a:xfrm>
            <a:off x="8398313" y="1475090"/>
            <a:ext cx="2204085" cy="85598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104000"/>
              </a:lnSpc>
            </a:pPr>
            <a:endParaRPr lang="en-US" altLang="en-US" sz="900" dirty="0"/>
          </a:p>
          <a:p>
            <a:pPr marL="13970" algn="l" rtl="0" eaLnBrk="0">
              <a:lnSpc>
                <a:spcPct val="97000"/>
              </a:lnSpc>
              <a:spcBef>
                <a:spcPts val="5"/>
              </a:spcBef>
              <a:tabLst>
                <a:tab pos="207645" algn="l"/>
              </a:tabLst>
            </a:pPr>
            <a:r>
              <a:rPr sz="3200" kern="0" spc="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</a:t>
            </a:r>
            <a:r>
              <a:rPr sz="3200" b="1" kern="0" spc="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新的机会</a:t>
            </a:r>
            <a:r>
              <a:rPr sz="3200" b="1" kern="0" spc="-1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endParaRPr lang="en-US" altLang="en-US" sz="3200" dirty="0"/>
          </a:p>
        </p:txBody>
      </p:sp>
      <p:sp>
        <p:nvSpPr>
          <p:cNvPr id="172" name="textbox 172"/>
          <p:cNvSpPr/>
          <p:nvPr/>
        </p:nvSpPr>
        <p:spPr>
          <a:xfrm>
            <a:off x="4286386" y="4167371"/>
            <a:ext cx="3825240" cy="47307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8000"/>
              </a:lnSpc>
            </a:pPr>
            <a:endParaRPr lang="en-US" altLang="en-US" sz="100" dirty="0"/>
          </a:p>
          <a:p>
            <a:pPr marL="612775" algn="l" rtl="0" eaLnBrk="0">
              <a:lnSpc>
                <a:spcPct val="97000"/>
              </a:lnSpc>
            </a:pPr>
            <a:r>
              <a:rPr sz="1400" kern="0" spc="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跨境退货运费保险年保费规模预估</a:t>
            </a:r>
            <a:endParaRPr lang="en-US" altLang="en-US" sz="1400" dirty="0"/>
          </a:p>
          <a:p>
            <a:pPr marL="12700" algn="l" rtl="0" eaLnBrk="0">
              <a:lnSpc>
                <a:spcPct val="98000"/>
              </a:lnSpc>
              <a:spcBef>
                <a:spcPts val="15"/>
              </a:spcBef>
            </a:pP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单位：亿元人民币</a:t>
            </a:r>
            <a:endParaRPr lang="en-US" altLang="en-US" sz="800" dirty="0"/>
          </a:p>
          <a:p>
            <a:pPr marL="36830" algn="l" rtl="0" eaLnBrk="0">
              <a:lnSpc>
                <a:spcPct val="84000"/>
              </a:lnSpc>
              <a:spcBef>
                <a:spcPts val="25"/>
              </a:spcBef>
              <a:tabLst>
                <a:tab pos="3811270" algn="l"/>
              </a:tabLst>
            </a:pPr>
            <a:r>
              <a:rPr sz="900" kern="0" spc="-3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1200</a:t>
            </a:r>
            <a:r>
              <a:rPr sz="900" kern="0" spc="4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sz="900" strike="sngStrike" kern="0" spc="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</a:t>
            </a:r>
            <a:endParaRPr lang="en-US" altLang="en-US" sz="900" dirty="0"/>
          </a:p>
        </p:txBody>
      </p:sp>
      <p:sp>
        <p:nvSpPr>
          <p:cNvPr id="174" name="textbox 174"/>
          <p:cNvSpPr/>
          <p:nvPr/>
        </p:nvSpPr>
        <p:spPr>
          <a:xfrm>
            <a:off x="4304040" y="1703571"/>
            <a:ext cx="3807459" cy="47307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000"/>
              </a:lnSpc>
            </a:pPr>
            <a:endParaRPr lang="en-US" altLang="en-US" sz="100" dirty="0"/>
          </a:p>
          <a:p>
            <a:pPr marL="1040130" algn="l" rtl="0" eaLnBrk="0">
              <a:lnSpc>
                <a:spcPct val="94000"/>
              </a:lnSpc>
            </a:pPr>
            <a:r>
              <a:rPr sz="1400" kern="0" spc="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全国跨境电商总数预估</a:t>
            </a:r>
            <a:endParaRPr lang="en-US" altLang="en-US" sz="1400" dirty="0"/>
          </a:p>
          <a:p>
            <a:pPr marL="12700" algn="l" rtl="0" eaLnBrk="0">
              <a:lnSpc>
                <a:spcPct val="98000"/>
              </a:lnSpc>
            </a:pPr>
            <a:r>
              <a:rPr sz="800" kern="0" spc="-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单位：万家</a:t>
            </a:r>
            <a:endParaRPr lang="en-US" altLang="en-US" sz="800" dirty="0"/>
          </a:p>
          <a:p>
            <a:pPr marL="16510" algn="l" rtl="0" eaLnBrk="0">
              <a:lnSpc>
                <a:spcPct val="84000"/>
              </a:lnSpc>
              <a:spcBef>
                <a:spcPts val="100"/>
              </a:spcBef>
              <a:tabLst>
                <a:tab pos="3794125" algn="l"/>
              </a:tabLst>
            </a:pPr>
            <a:r>
              <a:rPr sz="900" kern="0" spc="-5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50</a:t>
            </a:r>
            <a:r>
              <a:rPr sz="900" kern="0" spc="4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sz="900" strike="sngStrike" kern="0" spc="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</a:t>
            </a:r>
            <a:endParaRPr lang="en-US" altLang="en-US" sz="900" dirty="0"/>
          </a:p>
        </p:txBody>
      </p:sp>
      <p:sp>
        <p:nvSpPr>
          <p:cNvPr id="176" name="textbox 176"/>
          <p:cNvSpPr/>
          <p:nvPr/>
        </p:nvSpPr>
        <p:spPr>
          <a:xfrm>
            <a:off x="327152" y="4167371"/>
            <a:ext cx="3774440" cy="47307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2000"/>
              </a:lnSpc>
            </a:pPr>
            <a:endParaRPr lang="en-US" altLang="en-US" sz="100" dirty="0"/>
          </a:p>
          <a:p>
            <a:pPr marL="842645" algn="l" rtl="0" eaLnBrk="0">
              <a:lnSpc>
                <a:spcPct val="97000"/>
              </a:lnSpc>
            </a:pPr>
            <a:r>
              <a:rPr sz="1400" kern="0" spc="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全国跨境电商园区数量预估</a:t>
            </a:r>
            <a:endParaRPr lang="en-US" altLang="en-US" sz="1400" dirty="0"/>
          </a:p>
          <a:p>
            <a:pPr marL="17145" algn="l" rtl="0" eaLnBrk="0">
              <a:lnSpc>
                <a:spcPct val="96000"/>
              </a:lnSpc>
              <a:spcBef>
                <a:spcPts val="65"/>
              </a:spcBef>
            </a:pPr>
            <a:r>
              <a:rPr sz="800" kern="0" spc="-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单位：个</a:t>
            </a:r>
            <a:endParaRPr lang="en-US" altLang="en-US" sz="800" dirty="0"/>
          </a:p>
          <a:p>
            <a:pPr marL="12700" algn="l" rtl="0" eaLnBrk="0">
              <a:lnSpc>
                <a:spcPct val="84000"/>
              </a:lnSpc>
              <a:spcBef>
                <a:spcPts val="5"/>
              </a:spcBef>
              <a:tabLst>
                <a:tab pos="3760470" algn="l"/>
              </a:tabLst>
            </a:pPr>
            <a:r>
              <a:rPr sz="900" kern="0" spc="-3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1400</a:t>
            </a:r>
            <a:r>
              <a:rPr sz="900" kern="0" spc="3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sz="900" strike="sngStrike" kern="0" spc="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</a:t>
            </a:r>
            <a:endParaRPr lang="en-US" altLang="en-US" sz="900" dirty="0"/>
          </a:p>
        </p:txBody>
      </p:sp>
      <p:sp>
        <p:nvSpPr>
          <p:cNvPr id="178" name="textbox 178"/>
          <p:cNvSpPr/>
          <p:nvPr/>
        </p:nvSpPr>
        <p:spPr>
          <a:xfrm>
            <a:off x="695952" y="824090"/>
            <a:ext cx="3148964" cy="34925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2545"/>
              </a:lnSpc>
            </a:pPr>
            <a:r>
              <a:rPr sz="2100" b="1" kern="0" spc="2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市场分析</a:t>
            </a:r>
            <a:r>
              <a:rPr sz="2100" b="1" kern="0" spc="-2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100" b="1" kern="0" spc="2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——</a:t>
            </a:r>
            <a:r>
              <a:rPr sz="2100" b="1" kern="0" spc="-25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b="1" kern="0" spc="2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跨境电商</a:t>
            </a:r>
            <a:endParaRPr lang="en-US" altLang="en-US" sz="2100" dirty="0"/>
          </a:p>
        </p:txBody>
      </p:sp>
      <p:sp>
        <p:nvSpPr>
          <p:cNvPr id="180" name="textbox 180"/>
          <p:cNvSpPr/>
          <p:nvPr/>
        </p:nvSpPr>
        <p:spPr>
          <a:xfrm>
            <a:off x="336515" y="1703571"/>
            <a:ext cx="2982595" cy="33591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9000"/>
              </a:lnSpc>
            </a:pPr>
            <a:endParaRPr lang="en-US" altLang="en-US" sz="100" dirty="0"/>
          </a:p>
          <a:p>
            <a:pPr algn="r" rtl="0" eaLnBrk="0">
              <a:lnSpc>
                <a:spcPct val="89000"/>
              </a:lnSpc>
            </a:pPr>
            <a:r>
              <a:rPr sz="1400" kern="0" spc="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跨境电商年交易额规模预估</a:t>
            </a:r>
            <a:endParaRPr lang="en-US" altLang="en-US" sz="1400" dirty="0"/>
          </a:p>
          <a:p>
            <a:pPr marL="12700" algn="l" rtl="0" eaLnBrk="0">
              <a:lnSpc>
                <a:spcPct val="98000"/>
              </a:lnSpc>
              <a:spcBef>
                <a:spcPts val="0"/>
              </a:spcBef>
            </a:pP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单位：亿元人民币</a:t>
            </a:r>
            <a:endParaRPr lang="en-US" altLang="en-US" sz="800" dirty="0"/>
          </a:p>
        </p:txBody>
      </p:sp>
      <p:pic>
        <p:nvPicPr>
          <p:cNvPr id="182" name="picture 18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600000">
            <a:off x="11320271" y="7619"/>
            <a:ext cx="816864" cy="876300"/>
          </a:xfrm>
          <a:prstGeom prst="rect">
            <a:avLst/>
          </a:prstGeom>
        </p:spPr>
      </p:pic>
      <p:sp>
        <p:nvSpPr>
          <p:cNvPr id="184" name="textbox 184"/>
          <p:cNvSpPr/>
          <p:nvPr/>
        </p:nvSpPr>
        <p:spPr>
          <a:xfrm>
            <a:off x="327152" y="4729136"/>
            <a:ext cx="281940" cy="152018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7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900" kern="0" spc="-3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1200</a:t>
            </a:r>
            <a:endParaRPr lang="en-US" altLang="en-US" sz="900" dirty="0"/>
          </a:p>
          <a:p>
            <a:pPr marL="12700" algn="l" rtl="0" eaLnBrk="0">
              <a:lnSpc>
                <a:spcPct val="84000"/>
              </a:lnSpc>
              <a:spcBef>
                <a:spcPts val="900"/>
              </a:spcBef>
            </a:pPr>
            <a:r>
              <a:rPr sz="900" kern="0" spc="-3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1000</a:t>
            </a:r>
            <a:endParaRPr lang="en-US" altLang="en-US" sz="900" dirty="0"/>
          </a:p>
          <a:p>
            <a:pPr algn="r" rtl="0" eaLnBrk="0">
              <a:lnSpc>
                <a:spcPct val="84000"/>
              </a:lnSpc>
              <a:spcBef>
                <a:spcPts val="900"/>
              </a:spcBef>
            </a:pPr>
            <a:r>
              <a:rPr sz="9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800</a:t>
            </a:r>
            <a:endParaRPr lang="en-US" altLang="en-US" sz="900" dirty="0"/>
          </a:p>
          <a:p>
            <a:pPr algn="r" rtl="0" eaLnBrk="0">
              <a:lnSpc>
                <a:spcPct val="84000"/>
              </a:lnSpc>
              <a:spcBef>
                <a:spcPts val="900"/>
              </a:spcBef>
            </a:pPr>
            <a:r>
              <a:rPr sz="9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600</a:t>
            </a:r>
            <a:endParaRPr lang="en-US" altLang="en-US" sz="900" dirty="0"/>
          </a:p>
          <a:p>
            <a:pPr marL="68580" algn="l" rtl="0" eaLnBrk="0">
              <a:lnSpc>
                <a:spcPct val="84000"/>
              </a:lnSpc>
              <a:spcBef>
                <a:spcPts val="905"/>
              </a:spcBef>
            </a:pPr>
            <a:r>
              <a:rPr sz="900" kern="0" spc="-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400</a:t>
            </a:r>
            <a:endParaRPr lang="en-US" altLang="en-US" sz="900" dirty="0"/>
          </a:p>
          <a:p>
            <a:pPr algn="r" rtl="0" eaLnBrk="0">
              <a:lnSpc>
                <a:spcPct val="84000"/>
              </a:lnSpc>
              <a:spcBef>
                <a:spcPts val="900"/>
              </a:spcBef>
            </a:pPr>
            <a:r>
              <a:rPr sz="9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200</a:t>
            </a:r>
            <a:endParaRPr lang="en-US" altLang="en-US" sz="900" dirty="0"/>
          </a:p>
          <a:p>
            <a:pPr algn="l" rtl="0" eaLnBrk="0">
              <a:lnSpc>
                <a:spcPct val="107000"/>
              </a:lnSpc>
            </a:pPr>
            <a:endParaRPr lang="en-US" altLang="en-US" sz="700" dirty="0"/>
          </a:p>
          <a:p>
            <a:pPr algn="r" rtl="0" eaLnBrk="0">
              <a:lnSpc>
                <a:spcPct val="84000"/>
              </a:lnSpc>
              <a:spcBef>
                <a:spcPts val="5"/>
              </a:spcBef>
            </a:pPr>
            <a:r>
              <a:rPr sz="9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endParaRPr lang="en-US" altLang="en-US" sz="900" dirty="0"/>
          </a:p>
        </p:txBody>
      </p:sp>
      <p:sp>
        <p:nvSpPr>
          <p:cNvPr id="186" name="textbox 186"/>
          <p:cNvSpPr/>
          <p:nvPr/>
        </p:nvSpPr>
        <p:spPr>
          <a:xfrm>
            <a:off x="4310583" y="4767491"/>
            <a:ext cx="281940" cy="148145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7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900" kern="0" spc="-3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1000</a:t>
            </a:r>
            <a:endParaRPr lang="en-US" altLang="en-US" sz="900" dirty="0"/>
          </a:p>
          <a:p>
            <a:pPr algn="r" rtl="0" eaLnBrk="0">
              <a:lnSpc>
                <a:spcPct val="84000"/>
              </a:lnSpc>
              <a:spcBef>
                <a:spcPts val="1205"/>
              </a:spcBef>
            </a:pPr>
            <a:r>
              <a:rPr sz="9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800</a:t>
            </a:r>
            <a:endParaRPr lang="en-US" altLang="en-US" sz="900" dirty="0"/>
          </a:p>
          <a:p>
            <a:pPr algn="r" rtl="0" eaLnBrk="0">
              <a:lnSpc>
                <a:spcPct val="84000"/>
              </a:lnSpc>
              <a:spcBef>
                <a:spcPts val="1200"/>
              </a:spcBef>
            </a:pPr>
            <a:r>
              <a:rPr sz="9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600</a:t>
            </a:r>
            <a:endParaRPr lang="en-US" altLang="en-US" sz="900" dirty="0"/>
          </a:p>
          <a:p>
            <a:pPr marL="68580" algn="l" rtl="0" eaLnBrk="0">
              <a:lnSpc>
                <a:spcPct val="84000"/>
              </a:lnSpc>
              <a:spcBef>
                <a:spcPts val="1205"/>
              </a:spcBef>
            </a:pPr>
            <a:r>
              <a:rPr sz="900" kern="0" spc="-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400</a:t>
            </a:r>
            <a:endParaRPr lang="en-US" altLang="en-US" sz="900" dirty="0"/>
          </a:p>
          <a:p>
            <a:pPr algn="r" rtl="0" eaLnBrk="0">
              <a:lnSpc>
                <a:spcPct val="84000"/>
              </a:lnSpc>
              <a:spcBef>
                <a:spcPts val="1200"/>
              </a:spcBef>
            </a:pPr>
            <a:r>
              <a:rPr sz="9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200</a:t>
            </a:r>
            <a:endParaRPr lang="en-US" altLang="en-US" sz="900" dirty="0"/>
          </a:p>
          <a:p>
            <a:pPr algn="l" rtl="0" eaLnBrk="0">
              <a:lnSpc>
                <a:spcPct val="100000"/>
              </a:lnSpc>
            </a:pPr>
            <a:endParaRPr lang="en-US" altLang="en-US" sz="1000" dirty="0"/>
          </a:p>
          <a:p>
            <a:pPr algn="r" rtl="0" eaLnBrk="0">
              <a:lnSpc>
                <a:spcPct val="84000"/>
              </a:lnSpc>
              <a:spcBef>
                <a:spcPts val="5"/>
              </a:spcBef>
            </a:pPr>
            <a:r>
              <a:rPr sz="9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endParaRPr lang="en-US" altLang="en-US" sz="900" dirty="0"/>
          </a:p>
        </p:txBody>
      </p:sp>
      <p:sp>
        <p:nvSpPr>
          <p:cNvPr id="188" name="textbox 188"/>
          <p:cNvSpPr/>
          <p:nvPr/>
        </p:nvSpPr>
        <p:spPr>
          <a:xfrm>
            <a:off x="4774971" y="3718547"/>
            <a:ext cx="3117850" cy="1409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900" kern="0" spc="-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2023</a:t>
            </a:r>
            <a:r>
              <a:rPr sz="900" kern="0" spc="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</a:t>
            </a:r>
            <a:r>
              <a:rPr sz="900" kern="0" spc="-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2024</a:t>
            </a:r>
            <a:r>
              <a:rPr sz="900" kern="0" spc="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</a:t>
            </a:r>
            <a:r>
              <a:rPr sz="900" kern="0" spc="-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9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025</a:t>
            </a:r>
            <a:r>
              <a:rPr sz="900" kern="0" spc="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</a:t>
            </a:r>
            <a:r>
              <a:rPr sz="9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2026</a:t>
            </a:r>
            <a:r>
              <a:rPr sz="900" kern="0" spc="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</a:t>
            </a:r>
            <a:r>
              <a:rPr sz="9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2027</a:t>
            </a:r>
            <a:endParaRPr lang="en-US" altLang="en-US" sz="900" dirty="0"/>
          </a:p>
        </p:txBody>
      </p:sp>
      <p:sp>
        <p:nvSpPr>
          <p:cNvPr id="190" name="textbox 190"/>
          <p:cNvSpPr/>
          <p:nvPr/>
        </p:nvSpPr>
        <p:spPr>
          <a:xfrm>
            <a:off x="4895748" y="6273381"/>
            <a:ext cx="3010535" cy="1409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900" kern="0" spc="-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2023</a:t>
            </a:r>
            <a:r>
              <a:rPr sz="900" kern="0" spc="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</a:t>
            </a:r>
            <a:r>
              <a:rPr sz="900" kern="0" spc="-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2024</a:t>
            </a:r>
            <a:r>
              <a:rPr sz="900" kern="0" spc="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</a:t>
            </a:r>
            <a:r>
              <a:rPr sz="900" kern="0" spc="-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9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025</a:t>
            </a:r>
            <a:r>
              <a:rPr sz="900" kern="0" spc="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</a:t>
            </a:r>
            <a:r>
              <a:rPr sz="9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2026</a:t>
            </a:r>
            <a:r>
              <a:rPr sz="900" kern="0" spc="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</a:t>
            </a:r>
            <a:r>
              <a:rPr sz="9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2027</a:t>
            </a:r>
            <a:endParaRPr lang="en-US" altLang="en-US" sz="900" dirty="0"/>
          </a:p>
        </p:txBody>
      </p:sp>
      <p:sp>
        <p:nvSpPr>
          <p:cNvPr id="192" name="textbox 192"/>
          <p:cNvSpPr/>
          <p:nvPr/>
        </p:nvSpPr>
        <p:spPr>
          <a:xfrm>
            <a:off x="909548" y="6273381"/>
            <a:ext cx="2988945" cy="1409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900" kern="0" spc="-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2023</a:t>
            </a:r>
            <a:r>
              <a:rPr sz="900" kern="0" spc="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</a:t>
            </a:r>
            <a:r>
              <a:rPr sz="900" kern="0" spc="-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2024</a:t>
            </a:r>
            <a:r>
              <a:rPr sz="900" kern="0" spc="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</a:t>
            </a:r>
            <a:r>
              <a:rPr sz="900" kern="0" spc="-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9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025</a:t>
            </a:r>
            <a:r>
              <a:rPr sz="900" kern="0" spc="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</a:t>
            </a:r>
            <a:r>
              <a:rPr sz="9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2026</a:t>
            </a:r>
            <a:r>
              <a:rPr sz="900" kern="0" spc="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</a:t>
            </a:r>
            <a:r>
              <a:rPr sz="9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2027</a:t>
            </a:r>
            <a:endParaRPr lang="en-US" altLang="en-US" sz="900" dirty="0"/>
          </a:p>
        </p:txBody>
      </p:sp>
      <p:sp>
        <p:nvSpPr>
          <p:cNvPr id="194" name="textbox 194"/>
          <p:cNvSpPr/>
          <p:nvPr/>
        </p:nvSpPr>
        <p:spPr>
          <a:xfrm>
            <a:off x="4299610" y="2339581"/>
            <a:ext cx="158750" cy="135445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900" kern="0" spc="-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40</a:t>
            </a:r>
            <a:endParaRPr lang="en-US" altLang="en-US" sz="900" dirty="0"/>
          </a:p>
          <a:p>
            <a:pPr algn="l" rtl="0" eaLnBrk="0">
              <a:lnSpc>
                <a:spcPct val="100000"/>
              </a:lnSpc>
            </a:pPr>
            <a:endParaRPr lang="en-US" altLang="en-US" sz="1000" dirty="0"/>
          </a:p>
          <a:p>
            <a:pPr marL="19685" algn="l" rtl="0" eaLnBrk="0">
              <a:lnSpc>
                <a:spcPct val="84000"/>
              </a:lnSpc>
              <a:spcBef>
                <a:spcPts val="280"/>
              </a:spcBef>
            </a:pPr>
            <a:r>
              <a:rPr sz="900" kern="0" spc="-3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30</a:t>
            </a:r>
            <a:endParaRPr lang="en-US" altLang="en-US" sz="900" dirty="0"/>
          </a:p>
          <a:p>
            <a:pPr algn="l" rtl="0" eaLnBrk="0">
              <a:lnSpc>
                <a:spcPct val="101000"/>
              </a:lnSpc>
            </a:pPr>
            <a:endParaRPr lang="en-US" altLang="en-US" sz="1000" dirty="0"/>
          </a:p>
          <a:p>
            <a:pPr marL="18415" algn="l" rtl="0" eaLnBrk="0">
              <a:lnSpc>
                <a:spcPct val="84000"/>
              </a:lnSpc>
              <a:spcBef>
                <a:spcPts val="270"/>
              </a:spcBef>
            </a:pPr>
            <a:r>
              <a:rPr sz="900" kern="0" spc="-3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</a:t>
            </a:r>
            <a:endParaRPr lang="en-US" altLang="en-US" sz="900" dirty="0"/>
          </a:p>
          <a:p>
            <a:pPr algn="l" rtl="0" eaLnBrk="0">
              <a:lnSpc>
                <a:spcPct val="100000"/>
              </a:lnSpc>
            </a:pPr>
            <a:endParaRPr lang="en-US" altLang="en-US" sz="1000" dirty="0"/>
          </a:p>
          <a:p>
            <a:pPr marL="23495" algn="l" rtl="0" eaLnBrk="0">
              <a:lnSpc>
                <a:spcPct val="84000"/>
              </a:lnSpc>
              <a:spcBef>
                <a:spcPts val="280"/>
              </a:spcBef>
            </a:pPr>
            <a:r>
              <a:rPr sz="900" kern="0" spc="-4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10</a:t>
            </a:r>
            <a:endParaRPr lang="en-US" altLang="en-US" sz="900" dirty="0"/>
          </a:p>
          <a:p>
            <a:pPr algn="l" rtl="0" eaLnBrk="0">
              <a:lnSpc>
                <a:spcPct val="101000"/>
              </a:lnSpc>
            </a:pPr>
            <a:endParaRPr lang="en-US" altLang="en-US" sz="1000" dirty="0"/>
          </a:p>
          <a:p>
            <a:pPr algn="l" rtl="0" eaLnBrk="0">
              <a:lnSpc>
                <a:spcPct val="112000"/>
              </a:lnSpc>
            </a:pPr>
            <a:endParaRPr lang="en-US" altLang="en-US" sz="200" dirty="0"/>
          </a:p>
          <a:p>
            <a:pPr algn="r" rtl="0" eaLnBrk="0">
              <a:lnSpc>
                <a:spcPct val="84000"/>
              </a:lnSpc>
              <a:spcBef>
                <a:spcPts val="0"/>
              </a:spcBef>
            </a:pPr>
            <a:r>
              <a:rPr sz="9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endParaRPr lang="en-US" altLang="en-US" sz="900" dirty="0"/>
          </a:p>
        </p:txBody>
      </p:sp>
      <p:sp>
        <p:nvSpPr>
          <p:cNvPr id="196" name="textbox 196"/>
          <p:cNvSpPr/>
          <p:nvPr/>
        </p:nvSpPr>
        <p:spPr>
          <a:xfrm>
            <a:off x="327152" y="2035358"/>
            <a:ext cx="416559" cy="39433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9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5000"/>
              </a:lnSpc>
            </a:pPr>
            <a:r>
              <a:rPr sz="9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120000</a:t>
            </a:r>
            <a:endParaRPr lang="en-US" altLang="en-US" sz="900" dirty="0"/>
          </a:p>
          <a:p>
            <a:pPr algn="l" rtl="0" eaLnBrk="0">
              <a:lnSpc>
                <a:spcPct val="100000"/>
              </a:lnSpc>
            </a:pPr>
            <a:endParaRPr lang="en-US" altLang="en-US" sz="900" dirty="0"/>
          </a:p>
          <a:p>
            <a:pPr marL="12700" algn="l" rtl="0" eaLnBrk="0">
              <a:lnSpc>
                <a:spcPct val="84000"/>
              </a:lnSpc>
              <a:spcBef>
                <a:spcPts val="5"/>
              </a:spcBef>
            </a:pPr>
            <a:r>
              <a:rPr sz="9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100000</a:t>
            </a:r>
            <a:endParaRPr lang="en-US" altLang="en-US" sz="900" dirty="0"/>
          </a:p>
        </p:txBody>
      </p:sp>
      <p:sp>
        <p:nvSpPr>
          <p:cNvPr id="198" name="textbox 198"/>
          <p:cNvSpPr/>
          <p:nvPr/>
        </p:nvSpPr>
        <p:spPr>
          <a:xfrm>
            <a:off x="383235" y="2794749"/>
            <a:ext cx="360045" cy="3937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lang="en-US" altLang="en-US" sz="100" dirty="0"/>
          </a:p>
          <a:p>
            <a:pPr marL="17780" algn="l" rtl="0" eaLnBrk="0">
              <a:lnSpc>
                <a:spcPct val="84000"/>
              </a:lnSpc>
            </a:pPr>
            <a:r>
              <a:rPr sz="9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60000</a:t>
            </a:r>
            <a:endParaRPr lang="en-US" altLang="en-US" sz="900" dirty="0"/>
          </a:p>
          <a:p>
            <a:pPr algn="l" rtl="0" eaLnBrk="0">
              <a:lnSpc>
                <a:spcPct val="100000"/>
              </a:lnSpc>
            </a:pPr>
            <a:endParaRPr lang="en-US" altLang="en-US" sz="900" dirty="0"/>
          </a:p>
          <a:p>
            <a:pPr marL="12700" algn="l" rtl="0" eaLnBrk="0">
              <a:lnSpc>
                <a:spcPct val="84000"/>
              </a:lnSpc>
              <a:spcBef>
                <a:spcPts val="5"/>
              </a:spcBef>
            </a:pPr>
            <a:r>
              <a:rPr sz="900" kern="0" spc="-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40000</a:t>
            </a:r>
            <a:endParaRPr lang="en-US" altLang="en-US" sz="900" dirty="0"/>
          </a:p>
        </p:txBody>
      </p:sp>
      <p:sp>
        <p:nvSpPr>
          <p:cNvPr id="200" name="textbox 200"/>
          <p:cNvSpPr/>
          <p:nvPr/>
        </p:nvSpPr>
        <p:spPr>
          <a:xfrm>
            <a:off x="387821" y="2541530"/>
            <a:ext cx="355600" cy="1409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9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80000</a:t>
            </a:r>
            <a:endParaRPr lang="en-US" altLang="en-US" sz="900" dirty="0"/>
          </a:p>
        </p:txBody>
      </p:sp>
      <p:sp>
        <p:nvSpPr>
          <p:cNvPr id="202" name="textbox 202"/>
          <p:cNvSpPr/>
          <p:nvPr/>
        </p:nvSpPr>
        <p:spPr>
          <a:xfrm>
            <a:off x="388950" y="3300336"/>
            <a:ext cx="354329" cy="1409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9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20000</a:t>
            </a:r>
            <a:endParaRPr lang="en-US" altLang="en-US" sz="900" dirty="0"/>
          </a:p>
        </p:txBody>
      </p:sp>
      <p:sp>
        <p:nvSpPr>
          <p:cNvPr id="204" name="textbox 204"/>
          <p:cNvSpPr/>
          <p:nvPr/>
        </p:nvSpPr>
        <p:spPr>
          <a:xfrm>
            <a:off x="1030249" y="3718547"/>
            <a:ext cx="287020" cy="1409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9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2023</a:t>
            </a:r>
            <a:endParaRPr lang="en-US" altLang="en-US" sz="900" dirty="0"/>
          </a:p>
        </p:txBody>
      </p:sp>
      <p:sp>
        <p:nvSpPr>
          <p:cNvPr id="206" name="textbox 206"/>
          <p:cNvSpPr/>
          <p:nvPr/>
        </p:nvSpPr>
        <p:spPr>
          <a:xfrm>
            <a:off x="1678838" y="3718547"/>
            <a:ext cx="287020" cy="1409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9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2024</a:t>
            </a:r>
            <a:endParaRPr lang="en-US" altLang="en-US" sz="900" dirty="0"/>
          </a:p>
        </p:txBody>
      </p:sp>
      <p:sp>
        <p:nvSpPr>
          <p:cNvPr id="208" name="textbox 208"/>
          <p:cNvSpPr/>
          <p:nvPr/>
        </p:nvSpPr>
        <p:spPr>
          <a:xfrm>
            <a:off x="2327427" y="3718547"/>
            <a:ext cx="287020" cy="1409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9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2025</a:t>
            </a:r>
            <a:endParaRPr lang="en-US" altLang="en-US" sz="900" dirty="0"/>
          </a:p>
        </p:txBody>
      </p:sp>
      <p:sp>
        <p:nvSpPr>
          <p:cNvPr id="210" name="textbox 210"/>
          <p:cNvSpPr/>
          <p:nvPr/>
        </p:nvSpPr>
        <p:spPr>
          <a:xfrm>
            <a:off x="2976143" y="3718547"/>
            <a:ext cx="287020" cy="1409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9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2026</a:t>
            </a:r>
            <a:endParaRPr lang="en-US" altLang="en-US" sz="900" dirty="0"/>
          </a:p>
        </p:txBody>
      </p:sp>
      <p:sp>
        <p:nvSpPr>
          <p:cNvPr id="212" name="textbox 212"/>
          <p:cNvSpPr/>
          <p:nvPr/>
        </p:nvSpPr>
        <p:spPr>
          <a:xfrm>
            <a:off x="3624732" y="3718547"/>
            <a:ext cx="287020" cy="1409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9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2027</a:t>
            </a:r>
            <a:endParaRPr lang="en-US" altLang="en-US" sz="900" dirty="0"/>
          </a:p>
        </p:txBody>
      </p:sp>
      <p:sp>
        <p:nvSpPr>
          <p:cNvPr id="214" name="textbox 214"/>
          <p:cNvSpPr/>
          <p:nvPr/>
        </p:nvSpPr>
        <p:spPr>
          <a:xfrm>
            <a:off x="655574" y="3553320"/>
            <a:ext cx="87630" cy="1409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900" kern="0" spc="-2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endParaRPr lang="en-US" altLang="en-US" sz="9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picture 21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4445508" y="2458211"/>
            <a:ext cx="3540998" cy="3543465"/>
          </a:xfrm>
          <a:prstGeom prst="rect">
            <a:avLst/>
          </a:prstGeom>
        </p:spPr>
      </p:pic>
      <p:graphicFrame>
        <p:nvGraphicFramePr>
          <p:cNvPr id="218" name="table 218"/>
          <p:cNvGraphicFramePr>
            <a:graphicFrameLocks noGrp="1"/>
          </p:cNvGraphicFramePr>
          <p:nvPr/>
        </p:nvGraphicFramePr>
        <p:xfrm>
          <a:off x="4911602" y="2859068"/>
          <a:ext cx="2459989" cy="2644775"/>
        </p:xfrm>
        <a:graphic>
          <a:graphicData uri="http://schemas.openxmlformats.org/drawingml/2006/table">
            <a:tbl>
              <a:tblPr/>
              <a:tblGrid>
                <a:gridCol w="1204595"/>
                <a:gridCol w="1255394"/>
              </a:tblGrid>
              <a:tr h="264477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95000"/>
                        </a:lnSpc>
                      </a:pPr>
                      <a:endParaRPr lang="en-US" altLang="en-US" sz="100" dirty="0"/>
                    </a:p>
                    <a:p>
                      <a:pPr algn="l" rtl="0" eaLnBrk="0">
                        <a:lnSpc>
                          <a:spcPct val="98000"/>
                        </a:lnSpc>
                      </a:pPr>
                      <a:r>
                        <a:rPr sz="3200" kern="0" spc="-20" dirty="0">
                          <a:solidFill>
                            <a:srgbClr val="F2F2F2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系统</a:t>
                      </a:r>
                      <a:endParaRPr lang="en-US" altLang="en-US" sz="3200" dirty="0"/>
                    </a:p>
                    <a:p>
                      <a:pPr marL="3810" algn="l" rtl="0" eaLnBrk="0">
                        <a:lnSpc>
                          <a:spcPct val="98000"/>
                        </a:lnSpc>
                        <a:spcBef>
                          <a:spcPts val="100"/>
                        </a:spcBef>
                      </a:pPr>
                      <a:r>
                        <a:rPr sz="3200" kern="0" spc="-20" dirty="0">
                          <a:solidFill>
                            <a:srgbClr val="F2F2F2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需求</a:t>
                      </a:r>
                      <a:endParaRPr lang="en-US" altLang="en-US" sz="3200" dirty="0"/>
                    </a:p>
                    <a:p>
                      <a:pPr algn="l" rtl="0" eaLnBrk="0">
                        <a:lnSpc>
                          <a:spcPct val="101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1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marL="24765" algn="l" rtl="0" eaLnBrk="0">
                        <a:lnSpc>
                          <a:spcPct val="88000"/>
                        </a:lnSpc>
                        <a:spcBef>
                          <a:spcPts val="970"/>
                        </a:spcBef>
                      </a:pPr>
                      <a:r>
                        <a:rPr sz="3200" kern="0" spc="-20" dirty="0">
                          <a:solidFill>
                            <a:srgbClr val="F2F2F2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业务</a:t>
                      </a:r>
                      <a:endParaRPr lang="en-US" altLang="en-US" sz="3200" dirty="0"/>
                    </a:p>
                    <a:p>
                      <a:pPr marL="25400" algn="l" rtl="0" eaLnBrk="0">
                        <a:lnSpc>
                          <a:spcPct val="99000"/>
                        </a:lnSpc>
                        <a:spcBef>
                          <a:spcPts val="15"/>
                        </a:spcBef>
                      </a:pPr>
                      <a:r>
                        <a:rPr sz="3200" kern="0" spc="-20" dirty="0">
                          <a:solidFill>
                            <a:srgbClr val="F2F2F2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需求</a:t>
                      </a:r>
                      <a:endParaRPr lang="en-US" altLang="en-US" sz="32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75285" indent="-2540" algn="l" rtl="0" eaLnBrk="0">
                        <a:lnSpc>
                          <a:spcPct val="99000"/>
                        </a:lnSpc>
                        <a:spcBef>
                          <a:spcPts val="5"/>
                        </a:spcBef>
                      </a:pPr>
                      <a:r>
                        <a:rPr sz="3200" kern="0" spc="-30" dirty="0">
                          <a:solidFill>
                            <a:srgbClr val="F2F2F2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信息</a:t>
                      </a:r>
                      <a:r>
                        <a:rPr sz="3200" kern="0" spc="10" dirty="0">
                          <a:solidFill>
                            <a:srgbClr val="F2F2F2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sz="3200" kern="0" spc="-40" dirty="0">
                          <a:solidFill>
                            <a:srgbClr val="F2F2F2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需求</a:t>
                      </a:r>
                      <a:endParaRPr lang="en-US" altLang="en-US" sz="3200" dirty="0"/>
                    </a:p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1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1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1000"/>
                        </a:lnSpc>
                      </a:pPr>
                      <a:endParaRPr lang="en-US" altLang="en-US" sz="800" dirty="0"/>
                    </a:p>
                    <a:p>
                      <a:pPr marL="448945" algn="l" rtl="0" eaLnBrk="0">
                        <a:lnSpc>
                          <a:spcPct val="96000"/>
                        </a:lnSpc>
                        <a:spcBef>
                          <a:spcPts val="0"/>
                        </a:spcBef>
                      </a:pPr>
                      <a:r>
                        <a:rPr sz="3200" kern="0" spc="-60" dirty="0">
                          <a:solidFill>
                            <a:srgbClr val="F2F2F2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服</a:t>
                      </a:r>
                      <a:r>
                        <a:rPr sz="3200" kern="0" spc="-20" dirty="0">
                          <a:solidFill>
                            <a:srgbClr val="F2F2F2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务</a:t>
                      </a:r>
                      <a:r>
                        <a:rPr sz="3200" kern="0" spc="0" dirty="0">
                          <a:solidFill>
                            <a:srgbClr val="F2F2F2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sz="3200" kern="0" spc="-40" dirty="0">
                          <a:solidFill>
                            <a:srgbClr val="F2F2F2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需求</a:t>
                      </a:r>
                      <a:endParaRPr lang="en-US" altLang="en-US" sz="3200" dirty="0"/>
                    </a:p>
                  </a:txBody>
                  <a:tcPr marL="0" marR="0" marT="859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20" name="textbox 220"/>
          <p:cNvSpPr/>
          <p:nvPr/>
        </p:nvSpPr>
        <p:spPr>
          <a:xfrm>
            <a:off x="8444560" y="2262657"/>
            <a:ext cx="1549400" cy="111061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6000"/>
              </a:lnSpc>
            </a:pPr>
            <a:endParaRPr lang="en-US" altLang="en-US" sz="100" dirty="0"/>
          </a:p>
          <a:p>
            <a:pPr marL="12700" indent="1905" algn="l" rtl="0" eaLnBrk="0">
              <a:lnSpc>
                <a:spcPct val="99000"/>
              </a:lnSpc>
            </a:pPr>
            <a:r>
              <a:rPr sz="2400" b="1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信息不对称</a:t>
            </a:r>
            <a:r>
              <a:rPr sz="2400" b="1" kern="0" spc="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b="1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交易不透明</a:t>
            </a:r>
            <a:r>
              <a:rPr sz="2400" b="1" kern="0" spc="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b="1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风控数据少</a:t>
            </a:r>
            <a:endParaRPr lang="en-US" altLang="en-US" sz="2400" dirty="0"/>
          </a:p>
        </p:txBody>
      </p:sp>
      <p:sp>
        <p:nvSpPr>
          <p:cNvPr id="222" name="textbox 222"/>
          <p:cNvSpPr/>
          <p:nvPr/>
        </p:nvSpPr>
        <p:spPr>
          <a:xfrm>
            <a:off x="2393340" y="4812950"/>
            <a:ext cx="1546225" cy="111378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7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9000"/>
              </a:lnSpc>
            </a:pPr>
            <a:r>
              <a:rPr sz="2400" b="1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合规问题多</a:t>
            </a:r>
            <a:r>
              <a:rPr sz="2400" b="1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b="1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佣金分发难</a:t>
            </a:r>
            <a:r>
              <a:rPr sz="2400" b="1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b="1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运营成本高</a:t>
            </a:r>
            <a:endParaRPr lang="en-US" altLang="en-US" sz="2400" dirty="0"/>
          </a:p>
        </p:txBody>
      </p:sp>
      <p:sp>
        <p:nvSpPr>
          <p:cNvPr id="224" name="textbox 224"/>
          <p:cNvSpPr/>
          <p:nvPr/>
        </p:nvSpPr>
        <p:spPr>
          <a:xfrm>
            <a:off x="8533917" y="4812950"/>
            <a:ext cx="1546225" cy="111442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101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9000"/>
              </a:lnSpc>
            </a:pPr>
            <a:r>
              <a:rPr sz="2400" b="1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服务种类多</a:t>
            </a:r>
            <a:r>
              <a:rPr sz="2400" b="1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b="1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对接难度大</a:t>
            </a:r>
            <a:r>
              <a:rPr sz="2400" b="1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b="1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质量管理难</a:t>
            </a:r>
            <a:endParaRPr lang="en-US" altLang="en-US" sz="2400" dirty="0"/>
          </a:p>
        </p:txBody>
      </p:sp>
      <p:sp>
        <p:nvSpPr>
          <p:cNvPr id="226" name="textbox 226"/>
          <p:cNvSpPr/>
          <p:nvPr/>
        </p:nvSpPr>
        <p:spPr>
          <a:xfrm>
            <a:off x="2394030" y="2265076"/>
            <a:ext cx="1545589" cy="111442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101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9000"/>
              </a:lnSpc>
              <a:spcBef>
                <a:spcPts val="0"/>
              </a:spcBef>
            </a:pPr>
            <a:r>
              <a:rPr sz="2400" b="1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系统接口难</a:t>
            </a:r>
            <a:r>
              <a:rPr sz="2400" b="1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b="1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录入标准多 </a:t>
            </a:r>
            <a:r>
              <a:rPr sz="2400" b="1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自建成本高</a:t>
            </a:r>
            <a:endParaRPr lang="en-US" altLang="en-US" sz="2400" dirty="0"/>
          </a:p>
        </p:txBody>
      </p:sp>
      <p:pic>
        <p:nvPicPr>
          <p:cNvPr id="228" name="picture 2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11320271" y="7619"/>
            <a:ext cx="816864" cy="876300"/>
          </a:xfrm>
          <a:prstGeom prst="rect">
            <a:avLst/>
          </a:prstGeom>
        </p:spPr>
      </p:pic>
      <p:sp>
        <p:nvSpPr>
          <p:cNvPr id="230" name="textbox 230"/>
          <p:cNvSpPr/>
          <p:nvPr/>
        </p:nvSpPr>
        <p:spPr>
          <a:xfrm>
            <a:off x="693439" y="824090"/>
            <a:ext cx="1248410" cy="35242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2570"/>
              </a:lnSpc>
            </a:pPr>
            <a:r>
              <a:rPr sz="2100" b="1" kern="0" spc="3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需求背景</a:t>
            </a:r>
            <a:endParaRPr lang="en-US" altLang="en-US" sz="2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21600000">
            <a:off x="3233927" y="2903301"/>
            <a:ext cx="4398181" cy="944716"/>
            <a:chOff x="0" y="0"/>
            <a:chExt cx="4398181" cy="944716"/>
          </a:xfrm>
        </p:grpSpPr>
        <p:sp>
          <p:nvSpPr>
            <p:cNvPr id="232" name="path"/>
            <p:cNvSpPr/>
            <p:nvPr/>
          </p:nvSpPr>
          <p:spPr>
            <a:xfrm>
              <a:off x="0" y="4490"/>
              <a:ext cx="4393691" cy="935736"/>
            </a:xfrm>
            <a:custGeom>
              <a:avLst/>
              <a:gdLst/>
              <a:ahLst/>
              <a:cxnLst/>
              <a:rect l="0" t="0" r="0" b="0"/>
              <a:pathLst>
                <a:path w="6919" h="1473">
                  <a:moveTo>
                    <a:pt x="0" y="368"/>
                  </a:moveTo>
                  <a:lnTo>
                    <a:pt x="6182" y="368"/>
                  </a:lnTo>
                  <a:lnTo>
                    <a:pt x="6182" y="0"/>
                  </a:lnTo>
                  <a:lnTo>
                    <a:pt x="6919" y="736"/>
                  </a:lnTo>
                  <a:lnTo>
                    <a:pt x="6182" y="1473"/>
                  </a:lnTo>
                  <a:lnTo>
                    <a:pt x="6182" y="1105"/>
                  </a:lnTo>
                  <a:lnTo>
                    <a:pt x="0" y="1105"/>
                  </a:lnTo>
                  <a:lnTo>
                    <a:pt x="0" y="368"/>
                  </a:lnTo>
                  <a:close/>
                </a:path>
              </a:pathLst>
            </a:custGeom>
            <a:solidFill>
              <a:srgbClr val="002060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234" name="path"/>
            <p:cNvSpPr/>
            <p:nvPr/>
          </p:nvSpPr>
          <p:spPr>
            <a:xfrm>
              <a:off x="0" y="0"/>
              <a:ext cx="4398181" cy="944716"/>
            </a:xfrm>
            <a:custGeom>
              <a:avLst/>
              <a:gdLst/>
              <a:ahLst/>
              <a:cxnLst/>
              <a:rect l="0" t="0" r="0" b="0"/>
              <a:pathLst>
                <a:path w="6926" h="1487">
                  <a:moveTo>
                    <a:pt x="0" y="375"/>
                  </a:moveTo>
                  <a:lnTo>
                    <a:pt x="6182" y="375"/>
                  </a:lnTo>
                  <a:moveTo>
                    <a:pt x="6182" y="7"/>
                  </a:moveTo>
                  <a:lnTo>
                    <a:pt x="6919" y="743"/>
                  </a:lnTo>
                  <a:lnTo>
                    <a:pt x="6182" y="1480"/>
                  </a:lnTo>
                  <a:moveTo>
                    <a:pt x="6182" y="1112"/>
                  </a:moveTo>
                  <a:lnTo>
                    <a:pt x="0" y="1112"/>
                  </a:lnTo>
                </a:path>
              </a:pathLst>
            </a:custGeom>
            <a:noFill/>
            <a:ln w="12700" cap="flat">
              <a:solidFill>
                <a:srgbClr val="7F7F7F">
                  <a:alpha val="100000"/>
                </a:srgbClr>
              </a:solidFill>
              <a:prstDash val="solid"/>
              <a:miter lim="100000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pic>
        <p:nvPicPr>
          <p:cNvPr id="236" name="picture 23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3768979" y="2276855"/>
            <a:ext cx="1337309" cy="2205354"/>
          </a:xfrm>
          <a:prstGeom prst="rect">
            <a:avLst/>
          </a:prstGeom>
        </p:spPr>
      </p:pic>
      <p:graphicFrame>
        <p:nvGraphicFramePr>
          <p:cNvPr id="238" name="table 238"/>
          <p:cNvGraphicFramePr>
            <a:graphicFrameLocks noGrp="1"/>
          </p:cNvGraphicFramePr>
          <p:nvPr/>
        </p:nvGraphicFramePr>
        <p:xfrm>
          <a:off x="759333" y="1536572"/>
          <a:ext cx="10674349" cy="3691890"/>
        </p:xfrm>
        <a:graphic>
          <a:graphicData uri="http://schemas.openxmlformats.org/drawingml/2006/table">
            <a:tbl>
              <a:tblPr/>
              <a:tblGrid>
                <a:gridCol w="1654175"/>
                <a:gridCol w="6779894"/>
                <a:gridCol w="587375"/>
                <a:gridCol w="1652904"/>
              </a:tblGrid>
              <a:tr h="369189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72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72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2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3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3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3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3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3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4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4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4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4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4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7000"/>
                        </a:lnSpc>
                      </a:pPr>
                      <a:endParaRPr lang="en-US" altLang="en-US" sz="100" dirty="0"/>
                    </a:p>
                    <a:p>
                      <a:pPr marL="1022985" algn="l" rtl="0" eaLnBrk="0">
                        <a:lnSpc>
                          <a:spcPct val="98000"/>
                        </a:lnSpc>
                      </a:pPr>
                      <a:r>
                        <a:rPr sz="18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物流</a:t>
                      </a:r>
                      <a:endParaRPr lang="en-US" altLang="en-US" sz="18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72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2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72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2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 w="19050" cap="flat" cmpd="sng" algn="ctr">
                      <a:solidFill>
                        <a:srgbClr val="72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2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2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40" name="picture 2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6073775" y="2196084"/>
            <a:ext cx="1554733" cy="1192910"/>
          </a:xfrm>
          <a:prstGeom prst="rect">
            <a:avLst/>
          </a:prstGeom>
        </p:spPr>
      </p:pic>
      <p:sp>
        <p:nvSpPr>
          <p:cNvPr id="242" name="rect"/>
          <p:cNvSpPr/>
          <p:nvPr/>
        </p:nvSpPr>
        <p:spPr>
          <a:xfrm>
            <a:off x="7153402" y="3609594"/>
            <a:ext cx="12700" cy="233933"/>
          </a:xfrm>
          <a:prstGeom prst="rect">
            <a:avLst/>
          </a:prstGeom>
          <a:solidFill>
            <a:srgbClr val="7F7F7F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244" name="picture 2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6073648" y="3328416"/>
            <a:ext cx="1486535" cy="1200403"/>
          </a:xfrm>
          <a:prstGeom prst="rect">
            <a:avLst/>
          </a:prstGeom>
        </p:spPr>
      </p:pic>
      <p:grpSp>
        <p:nvGrpSpPr>
          <p:cNvPr id="4" name="group 4"/>
          <p:cNvGrpSpPr/>
          <p:nvPr/>
        </p:nvGrpSpPr>
        <p:grpSpPr>
          <a:xfrm rot="21600000">
            <a:off x="2515361" y="2562506"/>
            <a:ext cx="895886" cy="1626306"/>
            <a:chOff x="0" y="0"/>
            <a:chExt cx="895886" cy="1626306"/>
          </a:xfrm>
        </p:grpSpPr>
        <p:sp>
          <p:nvSpPr>
            <p:cNvPr id="246" name="path"/>
            <p:cNvSpPr/>
            <p:nvPr/>
          </p:nvSpPr>
          <p:spPr>
            <a:xfrm>
              <a:off x="987" y="0"/>
              <a:ext cx="894899" cy="1626306"/>
            </a:xfrm>
            <a:custGeom>
              <a:avLst/>
              <a:gdLst/>
              <a:ahLst/>
              <a:cxnLst/>
              <a:rect l="0" t="0" r="0" b="0"/>
              <a:pathLst>
                <a:path w="1409" h="2561">
                  <a:moveTo>
                    <a:pt x="1246" y="1047"/>
                  </a:moveTo>
                  <a:lnTo>
                    <a:pt x="112" y="140"/>
                  </a:lnTo>
                  <a:moveTo>
                    <a:pt x="1296" y="1513"/>
                  </a:moveTo>
                  <a:lnTo>
                    <a:pt x="162" y="2420"/>
                  </a:lnTo>
                </a:path>
              </a:pathLst>
            </a:custGeom>
            <a:noFill/>
            <a:ln w="228600" cap="flat">
              <a:solidFill>
                <a:srgbClr val="002060">
                  <a:alpha val="100000"/>
                </a:srgbClr>
              </a:solidFill>
              <a:prstDash val="solid"/>
              <a:miter lim="100000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248" name="path"/>
            <p:cNvSpPr/>
            <p:nvPr/>
          </p:nvSpPr>
          <p:spPr>
            <a:xfrm>
              <a:off x="0" y="559915"/>
              <a:ext cx="792098" cy="508000"/>
            </a:xfrm>
            <a:custGeom>
              <a:avLst/>
              <a:gdLst/>
              <a:ahLst/>
              <a:cxnLst/>
              <a:rect l="0" t="0" r="0" b="0"/>
              <a:pathLst>
                <a:path w="1247" h="800">
                  <a:moveTo>
                    <a:pt x="1247" y="400"/>
                  </a:moveTo>
                  <a:lnTo>
                    <a:pt x="0" y="400"/>
                  </a:lnTo>
                </a:path>
              </a:pathLst>
            </a:custGeom>
            <a:noFill/>
            <a:ln w="508000" cap="flat">
              <a:solidFill>
                <a:srgbClr val="002060">
                  <a:alpha val="100000"/>
                </a:srgbClr>
              </a:solidFill>
              <a:prstDash val="solid"/>
              <a:miter lim="100000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group 6"/>
          <p:cNvGrpSpPr/>
          <p:nvPr/>
        </p:nvGrpSpPr>
        <p:grpSpPr>
          <a:xfrm rot="21600000">
            <a:off x="2609341" y="5504941"/>
            <a:ext cx="1340611" cy="828548"/>
            <a:chOff x="0" y="0"/>
            <a:chExt cx="1340611" cy="828548"/>
          </a:xfrm>
        </p:grpSpPr>
        <p:sp>
          <p:nvSpPr>
            <p:cNvPr id="250" name="path"/>
            <p:cNvSpPr/>
            <p:nvPr/>
          </p:nvSpPr>
          <p:spPr>
            <a:xfrm>
              <a:off x="0" y="0"/>
              <a:ext cx="1340611" cy="828548"/>
            </a:xfrm>
            <a:custGeom>
              <a:avLst/>
              <a:gdLst/>
              <a:ahLst/>
              <a:cxnLst/>
              <a:rect l="0" t="0" r="0" b="0"/>
              <a:pathLst>
                <a:path w="2111" h="1304">
                  <a:moveTo>
                    <a:pt x="20" y="652"/>
                  </a:moveTo>
                  <a:cubicBezTo>
                    <a:pt x="20" y="303"/>
                    <a:pt x="483" y="20"/>
                    <a:pt x="1055" y="20"/>
                  </a:cubicBezTo>
                  <a:cubicBezTo>
                    <a:pt x="1627" y="20"/>
                    <a:pt x="2091" y="303"/>
                    <a:pt x="2091" y="652"/>
                  </a:cubicBezTo>
                  <a:cubicBezTo>
                    <a:pt x="2091" y="1001"/>
                    <a:pt x="1627" y="1284"/>
                    <a:pt x="1055" y="1284"/>
                  </a:cubicBezTo>
                  <a:cubicBezTo>
                    <a:pt x="483" y="1284"/>
                    <a:pt x="20" y="1001"/>
                    <a:pt x="20" y="652"/>
                  </a:cubicBezTo>
                </a:path>
              </a:pathLst>
            </a:custGeom>
            <a:noFill/>
            <a:ln w="25400" cap="flat">
              <a:solidFill>
                <a:srgbClr val="7F7F7F">
                  <a:alpha val="100000"/>
                </a:srgbClr>
              </a:solidFill>
              <a:prstDash val="solid"/>
              <a:miter lim="100000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252" name="textbox 252"/>
            <p:cNvSpPr/>
            <p:nvPr/>
          </p:nvSpPr>
          <p:spPr>
            <a:xfrm>
              <a:off x="-12700" y="-12700"/>
              <a:ext cx="1366519" cy="878839"/>
            </a:xfrm>
            <a:prstGeom prst="rect">
              <a:avLst/>
            </a:prstGeom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108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108000"/>
                </a:lnSpc>
              </a:pPr>
              <a:endParaRPr lang="en-US" altLang="en-US" sz="1000" dirty="0"/>
            </a:p>
            <a:p>
              <a:pPr marL="249555" algn="l" rtl="0" eaLnBrk="0">
                <a:lnSpc>
                  <a:spcPct val="98000"/>
                </a:lnSpc>
                <a:spcBef>
                  <a:spcPts val="5"/>
                </a:spcBef>
              </a:pPr>
              <a:r>
                <a:rPr sz="1800" b="1" kern="0" spc="-10" dirty="0">
                  <a:solidFill>
                    <a:srgbClr val="0D0D0D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智能直付</a:t>
              </a:r>
              <a:endParaRPr lang="en-US" altLang="en-US" sz="1800" dirty="0"/>
            </a:p>
          </p:txBody>
        </p:sp>
      </p:grpSp>
      <p:grpSp>
        <p:nvGrpSpPr>
          <p:cNvPr id="8" name="group 8"/>
          <p:cNvGrpSpPr/>
          <p:nvPr/>
        </p:nvGrpSpPr>
        <p:grpSpPr>
          <a:xfrm rot="21600000">
            <a:off x="9971785" y="5504941"/>
            <a:ext cx="1340611" cy="828548"/>
            <a:chOff x="0" y="0"/>
            <a:chExt cx="1340611" cy="828548"/>
          </a:xfrm>
        </p:grpSpPr>
        <p:sp>
          <p:nvSpPr>
            <p:cNvPr id="254" name="path"/>
            <p:cNvSpPr/>
            <p:nvPr/>
          </p:nvSpPr>
          <p:spPr>
            <a:xfrm>
              <a:off x="0" y="0"/>
              <a:ext cx="1340611" cy="828548"/>
            </a:xfrm>
            <a:custGeom>
              <a:avLst/>
              <a:gdLst/>
              <a:ahLst/>
              <a:cxnLst/>
              <a:rect l="0" t="0" r="0" b="0"/>
              <a:pathLst>
                <a:path w="2111" h="1304">
                  <a:moveTo>
                    <a:pt x="20" y="652"/>
                  </a:moveTo>
                  <a:cubicBezTo>
                    <a:pt x="20" y="303"/>
                    <a:pt x="483" y="20"/>
                    <a:pt x="1055" y="20"/>
                  </a:cubicBezTo>
                  <a:cubicBezTo>
                    <a:pt x="1627" y="20"/>
                    <a:pt x="2091" y="303"/>
                    <a:pt x="2091" y="652"/>
                  </a:cubicBezTo>
                  <a:cubicBezTo>
                    <a:pt x="2091" y="1001"/>
                    <a:pt x="1627" y="1284"/>
                    <a:pt x="1055" y="1284"/>
                  </a:cubicBezTo>
                  <a:cubicBezTo>
                    <a:pt x="483" y="1284"/>
                    <a:pt x="20" y="1001"/>
                    <a:pt x="20" y="652"/>
                  </a:cubicBezTo>
                </a:path>
              </a:pathLst>
            </a:custGeom>
            <a:noFill/>
            <a:ln w="25400" cap="flat">
              <a:solidFill>
                <a:srgbClr val="7F7F7F">
                  <a:alpha val="100000"/>
                </a:srgbClr>
              </a:solidFill>
              <a:prstDash val="solid"/>
              <a:miter lim="100000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256" name="textbox 256"/>
            <p:cNvSpPr/>
            <p:nvPr/>
          </p:nvSpPr>
          <p:spPr>
            <a:xfrm>
              <a:off x="-12700" y="-12700"/>
              <a:ext cx="1366519" cy="878205"/>
            </a:xfrm>
            <a:prstGeom prst="rect">
              <a:avLst/>
            </a:prstGeom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105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105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9000"/>
                </a:lnSpc>
              </a:pPr>
              <a:endParaRPr lang="en-US" altLang="en-US" sz="100" dirty="0"/>
            </a:p>
            <a:p>
              <a:pPr marL="247650" algn="l" rtl="0" eaLnBrk="0">
                <a:lnSpc>
                  <a:spcPct val="98000"/>
                </a:lnSpc>
              </a:pPr>
              <a:r>
                <a:rPr sz="1800" b="1" kern="0" spc="-10" dirty="0">
                  <a:solidFill>
                    <a:srgbClr val="0D0D0D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智能定制</a:t>
              </a:r>
              <a:endParaRPr lang="en-US" altLang="en-US" sz="1800" dirty="0"/>
            </a:p>
          </p:txBody>
        </p:sp>
      </p:grpSp>
      <p:grpSp>
        <p:nvGrpSpPr>
          <p:cNvPr id="10" name="group 10"/>
          <p:cNvGrpSpPr/>
          <p:nvPr/>
        </p:nvGrpSpPr>
        <p:grpSpPr>
          <a:xfrm rot="21600000">
            <a:off x="809497" y="5504941"/>
            <a:ext cx="1339088" cy="828548"/>
            <a:chOff x="0" y="0"/>
            <a:chExt cx="1339088" cy="828548"/>
          </a:xfrm>
        </p:grpSpPr>
        <p:sp>
          <p:nvSpPr>
            <p:cNvPr id="258" name="path"/>
            <p:cNvSpPr/>
            <p:nvPr/>
          </p:nvSpPr>
          <p:spPr>
            <a:xfrm>
              <a:off x="0" y="0"/>
              <a:ext cx="1339088" cy="828548"/>
            </a:xfrm>
            <a:custGeom>
              <a:avLst/>
              <a:gdLst/>
              <a:ahLst/>
              <a:cxnLst/>
              <a:rect l="0" t="0" r="0" b="0"/>
              <a:pathLst>
                <a:path w="2108" h="1304">
                  <a:moveTo>
                    <a:pt x="20" y="652"/>
                  </a:moveTo>
                  <a:cubicBezTo>
                    <a:pt x="20" y="303"/>
                    <a:pt x="483" y="20"/>
                    <a:pt x="1054" y="20"/>
                  </a:cubicBezTo>
                  <a:cubicBezTo>
                    <a:pt x="1625" y="20"/>
                    <a:pt x="2088" y="303"/>
                    <a:pt x="2088" y="652"/>
                  </a:cubicBezTo>
                  <a:cubicBezTo>
                    <a:pt x="2088" y="1001"/>
                    <a:pt x="1625" y="1284"/>
                    <a:pt x="1054" y="1284"/>
                  </a:cubicBezTo>
                  <a:cubicBezTo>
                    <a:pt x="483" y="1284"/>
                    <a:pt x="20" y="1001"/>
                    <a:pt x="20" y="652"/>
                  </a:cubicBezTo>
                </a:path>
              </a:pathLst>
            </a:custGeom>
            <a:noFill/>
            <a:ln w="25400" cap="flat">
              <a:solidFill>
                <a:srgbClr val="7F7F7F">
                  <a:alpha val="100000"/>
                </a:srgbClr>
              </a:solidFill>
              <a:prstDash val="solid"/>
              <a:miter lim="100000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260" name="textbox 260"/>
            <p:cNvSpPr/>
            <p:nvPr/>
          </p:nvSpPr>
          <p:spPr>
            <a:xfrm>
              <a:off x="-12700" y="-12700"/>
              <a:ext cx="1364614" cy="878205"/>
            </a:xfrm>
            <a:prstGeom prst="rect">
              <a:avLst/>
            </a:prstGeom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110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110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9000"/>
                </a:lnSpc>
              </a:pPr>
              <a:endParaRPr lang="en-US" altLang="en-US" sz="100" dirty="0"/>
            </a:p>
            <a:p>
              <a:pPr marL="224790" algn="l" rtl="0" eaLnBrk="0">
                <a:lnSpc>
                  <a:spcPct val="97000"/>
                </a:lnSpc>
              </a:pPr>
              <a:r>
                <a:rPr sz="1800" b="1" kern="0" spc="-10" dirty="0">
                  <a:solidFill>
                    <a:srgbClr val="0D0D0D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智能投保</a:t>
              </a:r>
              <a:endParaRPr lang="en-US" altLang="en-US" sz="1800" dirty="0"/>
            </a:p>
          </p:txBody>
        </p:sp>
      </p:grpSp>
      <p:grpSp>
        <p:nvGrpSpPr>
          <p:cNvPr id="12" name="group 12"/>
          <p:cNvGrpSpPr/>
          <p:nvPr/>
        </p:nvGrpSpPr>
        <p:grpSpPr>
          <a:xfrm rot="21600000">
            <a:off x="8100314" y="5504941"/>
            <a:ext cx="1339088" cy="828548"/>
            <a:chOff x="0" y="0"/>
            <a:chExt cx="1339088" cy="828548"/>
          </a:xfrm>
        </p:grpSpPr>
        <p:sp>
          <p:nvSpPr>
            <p:cNvPr id="262" name="path"/>
            <p:cNvSpPr/>
            <p:nvPr/>
          </p:nvSpPr>
          <p:spPr>
            <a:xfrm>
              <a:off x="0" y="0"/>
              <a:ext cx="1339088" cy="828548"/>
            </a:xfrm>
            <a:custGeom>
              <a:avLst/>
              <a:gdLst/>
              <a:ahLst/>
              <a:cxnLst/>
              <a:rect l="0" t="0" r="0" b="0"/>
              <a:pathLst>
                <a:path w="2108" h="1304">
                  <a:moveTo>
                    <a:pt x="20" y="652"/>
                  </a:moveTo>
                  <a:cubicBezTo>
                    <a:pt x="20" y="303"/>
                    <a:pt x="483" y="20"/>
                    <a:pt x="1054" y="20"/>
                  </a:cubicBezTo>
                  <a:cubicBezTo>
                    <a:pt x="1625" y="20"/>
                    <a:pt x="2088" y="303"/>
                    <a:pt x="2088" y="652"/>
                  </a:cubicBezTo>
                  <a:cubicBezTo>
                    <a:pt x="2088" y="1001"/>
                    <a:pt x="1625" y="1284"/>
                    <a:pt x="1054" y="1284"/>
                  </a:cubicBezTo>
                  <a:cubicBezTo>
                    <a:pt x="483" y="1284"/>
                    <a:pt x="20" y="1001"/>
                    <a:pt x="20" y="652"/>
                  </a:cubicBezTo>
                </a:path>
              </a:pathLst>
            </a:custGeom>
            <a:noFill/>
            <a:ln w="25400" cap="flat">
              <a:solidFill>
                <a:srgbClr val="7F7F7F">
                  <a:alpha val="100000"/>
                </a:srgbClr>
              </a:solidFill>
              <a:prstDash val="solid"/>
              <a:miter lim="100000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264" name="textbox 264"/>
            <p:cNvSpPr/>
            <p:nvPr/>
          </p:nvSpPr>
          <p:spPr>
            <a:xfrm>
              <a:off x="-12700" y="-12700"/>
              <a:ext cx="1364614" cy="878205"/>
            </a:xfrm>
            <a:prstGeom prst="rect">
              <a:avLst/>
            </a:prstGeom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108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109000"/>
                </a:lnSpc>
              </a:pPr>
              <a:endParaRPr lang="en-US" altLang="en-US" sz="1000" dirty="0"/>
            </a:p>
            <a:p>
              <a:pPr marL="221615" algn="l" rtl="0" eaLnBrk="0">
                <a:lnSpc>
                  <a:spcPct val="97000"/>
                </a:lnSpc>
                <a:spcBef>
                  <a:spcPts val="5"/>
                </a:spcBef>
              </a:pPr>
              <a:r>
                <a:rPr sz="1800" b="1" kern="0" spc="-10" dirty="0">
                  <a:solidFill>
                    <a:srgbClr val="0D0D0D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智能运营</a:t>
              </a:r>
              <a:endParaRPr lang="en-US" altLang="en-US" sz="1800" dirty="0"/>
            </a:p>
          </p:txBody>
        </p:sp>
      </p:grpSp>
      <p:grpSp>
        <p:nvGrpSpPr>
          <p:cNvPr id="14" name="group 14"/>
          <p:cNvGrpSpPr/>
          <p:nvPr/>
        </p:nvGrpSpPr>
        <p:grpSpPr>
          <a:xfrm rot="21600000">
            <a:off x="4428998" y="5504941"/>
            <a:ext cx="1339087" cy="828548"/>
            <a:chOff x="0" y="0"/>
            <a:chExt cx="1339087" cy="828548"/>
          </a:xfrm>
        </p:grpSpPr>
        <p:sp>
          <p:nvSpPr>
            <p:cNvPr id="266" name="path"/>
            <p:cNvSpPr/>
            <p:nvPr/>
          </p:nvSpPr>
          <p:spPr>
            <a:xfrm>
              <a:off x="0" y="0"/>
              <a:ext cx="1339087" cy="828548"/>
            </a:xfrm>
            <a:custGeom>
              <a:avLst/>
              <a:gdLst/>
              <a:ahLst/>
              <a:cxnLst/>
              <a:rect l="0" t="0" r="0" b="0"/>
              <a:pathLst>
                <a:path w="2108" h="1304">
                  <a:moveTo>
                    <a:pt x="20" y="652"/>
                  </a:moveTo>
                  <a:cubicBezTo>
                    <a:pt x="20" y="303"/>
                    <a:pt x="483" y="20"/>
                    <a:pt x="1054" y="20"/>
                  </a:cubicBezTo>
                  <a:cubicBezTo>
                    <a:pt x="1625" y="20"/>
                    <a:pt x="2088" y="303"/>
                    <a:pt x="2088" y="652"/>
                  </a:cubicBezTo>
                  <a:cubicBezTo>
                    <a:pt x="2088" y="1001"/>
                    <a:pt x="1625" y="1284"/>
                    <a:pt x="1054" y="1284"/>
                  </a:cubicBezTo>
                  <a:cubicBezTo>
                    <a:pt x="483" y="1284"/>
                    <a:pt x="20" y="1001"/>
                    <a:pt x="20" y="652"/>
                  </a:cubicBezTo>
                </a:path>
              </a:pathLst>
            </a:custGeom>
            <a:noFill/>
            <a:ln w="25400" cap="flat">
              <a:solidFill>
                <a:srgbClr val="7F7F7F">
                  <a:alpha val="100000"/>
                </a:srgbClr>
              </a:solidFill>
              <a:prstDash val="solid"/>
              <a:miter lim="100000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268" name="textbox 268"/>
            <p:cNvSpPr/>
            <p:nvPr/>
          </p:nvSpPr>
          <p:spPr>
            <a:xfrm>
              <a:off x="-12700" y="-12700"/>
              <a:ext cx="1364614" cy="876935"/>
            </a:xfrm>
            <a:prstGeom prst="rect">
              <a:avLst/>
            </a:prstGeom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108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108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9000"/>
                </a:lnSpc>
              </a:pPr>
              <a:endParaRPr lang="en-US" altLang="en-US" sz="100" dirty="0"/>
            </a:p>
            <a:p>
              <a:pPr marL="234950" algn="l" rtl="0" eaLnBrk="0">
                <a:lnSpc>
                  <a:spcPct val="97000"/>
                </a:lnSpc>
              </a:pPr>
              <a:r>
                <a:rPr sz="1800" b="1" kern="0" spc="-10" dirty="0">
                  <a:solidFill>
                    <a:srgbClr val="0D0D0D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智能结算</a:t>
              </a:r>
              <a:endParaRPr lang="en-US" altLang="en-US" sz="1800" dirty="0"/>
            </a:p>
          </p:txBody>
        </p:sp>
      </p:grpSp>
      <p:grpSp>
        <p:nvGrpSpPr>
          <p:cNvPr id="16" name="group 16"/>
          <p:cNvGrpSpPr/>
          <p:nvPr/>
        </p:nvGrpSpPr>
        <p:grpSpPr>
          <a:xfrm rot="21600000">
            <a:off x="6257798" y="5504941"/>
            <a:ext cx="1339087" cy="828548"/>
            <a:chOff x="0" y="0"/>
            <a:chExt cx="1339087" cy="828548"/>
          </a:xfrm>
        </p:grpSpPr>
        <p:sp>
          <p:nvSpPr>
            <p:cNvPr id="270" name="path"/>
            <p:cNvSpPr/>
            <p:nvPr/>
          </p:nvSpPr>
          <p:spPr>
            <a:xfrm>
              <a:off x="0" y="0"/>
              <a:ext cx="1339087" cy="828548"/>
            </a:xfrm>
            <a:custGeom>
              <a:avLst/>
              <a:gdLst/>
              <a:ahLst/>
              <a:cxnLst/>
              <a:rect l="0" t="0" r="0" b="0"/>
              <a:pathLst>
                <a:path w="2108" h="1304">
                  <a:moveTo>
                    <a:pt x="20" y="652"/>
                  </a:moveTo>
                  <a:cubicBezTo>
                    <a:pt x="20" y="303"/>
                    <a:pt x="483" y="20"/>
                    <a:pt x="1054" y="20"/>
                  </a:cubicBezTo>
                  <a:cubicBezTo>
                    <a:pt x="1625" y="20"/>
                    <a:pt x="2088" y="303"/>
                    <a:pt x="2088" y="652"/>
                  </a:cubicBezTo>
                  <a:cubicBezTo>
                    <a:pt x="2088" y="1001"/>
                    <a:pt x="1625" y="1284"/>
                    <a:pt x="1054" y="1284"/>
                  </a:cubicBezTo>
                  <a:cubicBezTo>
                    <a:pt x="483" y="1284"/>
                    <a:pt x="20" y="1001"/>
                    <a:pt x="20" y="652"/>
                  </a:cubicBezTo>
                </a:path>
              </a:pathLst>
            </a:custGeom>
            <a:noFill/>
            <a:ln w="25400" cap="flat">
              <a:solidFill>
                <a:srgbClr val="7F7F7F">
                  <a:alpha val="100000"/>
                </a:srgbClr>
              </a:solidFill>
              <a:prstDash val="solid"/>
              <a:miter lim="100000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272" name="textbox 272"/>
            <p:cNvSpPr/>
            <p:nvPr/>
          </p:nvSpPr>
          <p:spPr>
            <a:xfrm>
              <a:off x="-12700" y="-12700"/>
              <a:ext cx="1364614" cy="875664"/>
            </a:xfrm>
            <a:prstGeom prst="rect">
              <a:avLst/>
            </a:prstGeom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106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107000"/>
                </a:lnSpc>
              </a:pPr>
              <a:endParaRPr lang="en-US" altLang="en-US" sz="1000" dirty="0"/>
            </a:p>
            <a:p>
              <a:pPr marL="254000" algn="l" rtl="0" eaLnBrk="0">
                <a:lnSpc>
                  <a:spcPct val="97000"/>
                </a:lnSpc>
                <a:spcBef>
                  <a:spcPts val="5"/>
                </a:spcBef>
              </a:pPr>
              <a:r>
                <a:rPr sz="1800" b="1" kern="0" spc="-10" dirty="0">
                  <a:solidFill>
                    <a:srgbClr val="0D0D0D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智能风控</a:t>
              </a:r>
              <a:endParaRPr lang="en-US" altLang="en-US" sz="1800" dirty="0"/>
            </a:p>
          </p:txBody>
        </p:sp>
      </p:grpSp>
      <p:graphicFrame>
        <p:nvGraphicFramePr>
          <p:cNvPr id="274" name="table 274"/>
          <p:cNvGraphicFramePr>
            <a:graphicFrameLocks noGrp="1"/>
          </p:cNvGraphicFramePr>
          <p:nvPr/>
        </p:nvGraphicFramePr>
        <p:xfrm>
          <a:off x="7643114" y="4119626"/>
          <a:ext cx="1536700" cy="576579"/>
        </p:xfrm>
        <a:graphic>
          <a:graphicData uri="http://schemas.openxmlformats.org/drawingml/2006/table">
            <a:tbl>
              <a:tblPr/>
              <a:tblGrid>
                <a:gridCol w="1536700"/>
              </a:tblGrid>
              <a:tr h="55117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9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8000"/>
                        </a:lnSpc>
                      </a:pPr>
                      <a:endParaRPr lang="en-US" altLang="en-US" sz="100" dirty="0"/>
                    </a:p>
                    <a:p>
                      <a:pPr marL="104775" algn="l" rtl="0" eaLnBrk="0">
                        <a:lnSpc>
                          <a:spcPct val="97000"/>
                        </a:lnSpc>
                      </a:pPr>
                      <a:r>
                        <a:rPr sz="1800" b="1" kern="0" spc="-1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跨境电商园区</a:t>
                      </a:r>
                      <a:endParaRPr lang="en-US" altLang="en-US" sz="1800" dirty="0"/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76" name="table 276"/>
          <p:cNvGraphicFramePr>
            <a:graphicFrameLocks noGrp="1"/>
          </p:cNvGraphicFramePr>
          <p:nvPr/>
        </p:nvGraphicFramePr>
        <p:xfrm>
          <a:off x="7676642" y="2021078"/>
          <a:ext cx="1503044" cy="575309"/>
        </p:xfrm>
        <a:graphic>
          <a:graphicData uri="http://schemas.openxmlformats.org/drawingml/2006/table">
            <a:tbl>
              <a:tblPr/>
              <a:tblGrid>
                <a:gridCol w="1503044"/>
              </a:tblGrid>
              <a:tr h="54990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8000"/>
                        </a:lnSpc>
                      </a:pPr>
                      <a:endParaRPr lang="en-US" altLang="en-US" sz="100" dirty="0"/>
                    </a:p>
                    <a:p>
                      <a:pPr marL="293370" algn="l" rtl="0" eaLnBrk="0">
                        <a:lnSpc>
                          <a:spcPct val="97000"/>
                        </a:lnSpc>
                      </a:pPr>
                      <a:r>
                        <a:rPr sz="1800" b="1" kern="0" spc="-1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货运平台</a:t>
                      </a:r>
                      <a:endParaRPr lang="en-US" altLang="en-US" sz="1800" dirty="0"/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78" name="table 278"/>
          <p:cNvGraphicFramePr>
            <a:graphicFrameLocks noGrp="1"/>
          </p:cNvGraphicFramePr>
          <p:nvPr/>
        </p:nvGraphicFramePr>
        <p:xfrm>
          <a:off x="7682738" y="3081782"/>
          <a:ext cx="1497330" cy="576579"/>
        </p:xfrm>
        <a:graphic>
          <a:graphicData uri="http://schemas.openxmlformats.org/drawingml/2006/table">
            <a:tbl>
              <a:tblPr/>
              <a:tblGrid>
                <a:gridCol w="1497330"/>
              </a:tblGrid>
              <a:tr h="55117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1000"/>
                        </a:lnSpc>
                      </a:pPr>
                      <a:endParaRPr lang="en-US" altLang="en-US" sz="1000" dirty="0"/>
                    </a:p>
                    <a:p>
                      <a:pPr marL="316230" algn="l" rtl="0" eaLnBrk="0">
                        <a:lnSpc>
                          <a:spcPct val="97000"/>
                        </a:lnSpc>
                        <a:spcBef>
                          <a:spcPts val="5"/>
                        </a:spcBef>
                      </a:pPr>
                      <a:r>
                        <a:rPr sz="1800" b="1" kern="0" spc="-1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货代平台</a:t>
                      </a:r>
                      <a:endParaRPr lang="en-US" altLang="en-US" sz="1800" dirty="0"/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80" name="table 280"/>
          <p:cNvGraphicFramePr>
            <a:graphicFrameLocks noGrp="1"/>
          </p:cNvGraphicFramePr>
          <p:nvPr/>
        </p:nvGraphicFramePr>
        <p:xfrm>
          <a:off x="1018286" y="2181097"/>
          <a:ext cx="1292859" cy="590550"/>
        </p:xfrm>
        <a:graphic>
          <a:graphicData uri="http://schemas.openxmlformats.org/drawingml/2006/table">
            <a:tbl>
              <a:tblPr/>
              <a:tblGrid>
                <a:gridCol w="1292859"/>
              </a:tblGrid>
              <a:tr h="56515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</a:pPr>
                      <a:endParaRPr lang="en-US" altLang="en-US" sz="1000" dirty="0"/>
                    </a:p>
                    <a:p>
                      <a:pPr marL="447040" algn="l" rtl="0" eaLnBrk="0">
                        <a:lnSpc>
                          <a:spcPct val="98000"/>
                        </a:lnSpc>
                        <a:spcBef>
                          <a:spcPts val="5"/>
                        </a:spcBef>
                      </a:pPr>
                      <a:r>
                        <a:rPr sz="1800" b="1" kern="0" spc="-2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保险</a:t>
                      </a:r>
                      <a:endParaRPr lang="en-US" altLang="en-US" sz="1800" dirty="0"/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82" name="table 282"/>
          <p:cNvGraphicFramePr>
            <a:graphicFrameLocks noGrp="1"/>
          </p:cNvGraphicFramePr>
          <p:nvPr/>
        </p:nvGraphicFramePr>
        <p:xfrm>
          <a:off x="1016761" y="3098546"/>
          <a:ext cx="1292860" cy="590550"/>
        </p:xfrm>
        <a:graphic>
          <a:graphicData uri="http://schemas.openxmlformats.org/drawingml/2006/table">
            <a:tbl>
              <a:tblPr/>
              <a:tblGrid>
                <a:gridCol w="1292860"/>
              </a:tblGrid>
              <a:tr h="56515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1000" dirty="0"/>
                    </a:p>
                    <a:p>
                      <a:pPr marL="208280" algn="l" rtl="0" eaLnBrk="0">
                        <a:lnSpc>
                          <a:spcPct val="97000"/>
                        </a:lnSpc>
                        <a:spcBef>
                          <a:spcPts val="0"/>
                        </a:spcBef>
                      </a:pPr>
                      <a:r>
                        <a:rPr sz="1800" b="1" kern="0" spc="-1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生产企业</a:t>
                      </a:r>
                      <a:endParaRPr lang="en-US" altLang="en-US" sz="1800" dirty="0"/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84" name="table 284"/>
          <p:cNvGraphicFramePr>
            <a:graphicFrameLocks noGrp="1"/>
          </p:cNvGraphicFramePr>
          <p:nvPr/>
        </p:nvGraphicFramePr>
        <p:xfrm>
          <a:off x="1018286" y="4019042"/>
          <a:ext cx="1292859" cy="588645"/>
        </p:xfrm>
        <a:graphic>
          <a:graphicData uri="http://schemas.openxmlformats.org/drawingml/2006/table">
            <a:tbl>
              <a:tblPr/>
              <a:tblGrid>
                <a:gridCol w="1292859"/>
              </a:tblGrid>
              <a:tr h="56324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</a:pPr>
                      <a:endParaRPr lang="en-US" altLang="en-US" sz="1000" dirty="0"/>
                    </a:p>
                    <a:p>
                      <a:pPr marL="421005" algn="l" rtl="0" eaLnBrk="0">
                        <a:lnSpc>
                          <a:spcPct val="97000"/>
                        </a:lnSpc>
                        <a:spcBef>
                          <a:spcPts val="0"/>
                        </a:spcBef>
                      </a:pPr>
                      <a:r>
                        <a:rPr sz="1800" b="1" kern="0" spc="-2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银行</a:t>
                      </a:r>
                      <a:endParaRPr lang="en-US" altLang="en-US" sz="1800" dirty="0"/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86" name="table 286"/>
          <p:cNvGraphicFramePr>
            <a:graphicFrameLocks noGrp="1"/>
          </p:cNvGraphicFramePr>
          <p:nvPr/>
        </p:nvGraphicFramePr>
        <p:xfrm>
          <a:off x="9807194" y="2022601"/>
          <a:ext cx="1262380" cy="576579"/>
        </p:xfrm>
        <a:graphic>
          <a:graphicData uri="http://schemas.openxmlformats.org/drawingml/2006/table">
            <a:tbl>
              <a:tblPr/>
              <a:tblGrid>
                <a:gridCol w="1262380"/>
              </a:tblGrid>
              <a:tr h="55117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900" dirty="0"/>
                    </a:p>
                    <a:p>
                      <a:pPr marL="373380" algn="l" rtl="0" eaLnBrk="0">
                        <a:lnSpc>
                          <a:spcPct val="97000"/>
                        </a:lnSpc>
                        <a:spcBef>
                          <a:spcPts val="5"/>
                        </a:spcBef>
                      </a:pPr>
                      <a:r>
                        <a:rPr sz="1800" b="1" kern="0" spc="-2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货运</a:t>
                      </a:r>
                      <a:endParaRPr lang="en-US" altLang="en-US" sz="1800" dirty="0"/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88" name="table 288"/>
          <p:cNvGraphicFramePr>
            <a:graphicFrameLocks noGrp="1"/>
          </p:cNvGraphicFramePr>
          <p:nvPr/>
        </p:nvGraphicFramePr>
        <p:xfrm>
          <a:off x="5168138" y="4119626"/>
          <a:ext cx="1262379" cy="576579"/>
        </p:xfrm>
        <a:graphic>
          <a:graphicData uri="http://schemas.openxmlformats.org/drawingml/2006/table">
            <a:tbl>
              <a:tblPr/>
              <a:tblGrid>
                <a:gridCol w="1262379"/>
              </a:tblGrid>
              <a:tr h="55117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7000"/>
                        </a:lnSpc>
                      </a:pPr>
                      <a:endParaRPr lang="en-US" altLang="en-US" sz="100" dirty="0"/>
                    </a:p>
                    <a:p>
                      <a:pPr marL="402590" algn="l" rtl="0" eaLnBrk="0">
                        <a:lnSpc>
                          <a:spcPct val="98000"/>
                        </a:lnSpc>
                      </a:pPr>
                      <a:r>
                        <a:rPr sz="1800" b="1" kern="0" spc="-2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保理</a:t>
                      </a:r>
                      <a:endParaRPr lang="en-US" altLang="en-US" sz="1800" dirty="0"/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90" name="table 290"/>
          <p:cNvGraphicFramePr>
            <a:graphicFrameLocks noGrp="1"/>
          </p:cNvGraphicFramePr>
          <p:nvPr/>
        </p:nvGraphicFramePr>
        <p:xfrm>
          <a:off x="9802621" y="4136390"/>
          <a:ext cx="1261109" cy="576579"/>
        </p:xfrm>
        <a:graphic>
          <a:graphicData uri="http://schemas.openxmlformats.org/drawingml/2006/table">
            <a:tbl>
              <a:tblPr/>
              <a:tblGrid>
                <a:gridCol w="1261109"/>
              </a:tblGrid>
              <a:tr h="55117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8000"/>
                        </a:lnSpc>
                      </a:pPr>
                      <a:endParaRPr lang="en-US" altLang="en-US" sz="100" dirty="0"/>
                    </a:p>
                    <a:p>
                      <a:pPr marL="189230" algn="l" rtl="0" eaLnBrk="0">
                        <a:lnSpc>
                          <a:spcPct val="97000"/>
                        </a:lnSpc>
                      </a:pPr>
                      <a:r>
                        <a:rPr sz="1800" b="1" kern="0" spc="-1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跨境电商</a:t>
                      </a:r>
                      <a:endParaRPr lang="en-US" altLang="en-US" sz="1800" dirty="0"/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92" name="table 292"/>
          <p:cNvGraphicFramePr>
            <a:graphicFrameLocks noGrp="1"/>
          </p:cNvGraphicFramePr>
          <p:nvPr/>
        </p:nvGraphicFramePr>
        <p:xfrm>
          <a:off x="5168138" y="2021078"/>
          <a:ext cx="1262379" cy="575309"/>
        </p:xfrm>
        <a:graphic>
          <a:graphicData uri="http://schemas.openxmlformats.org/drawingml/2006/table">
            <a:tbl>
              <a:tblPr/>
              <a:tblGrid>
                <a:gridCol w="1262379"/>
              </a:tblGrid>
              <a:tr h="54990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</a:pPr>
                      <a:endParaRPr lang="en-US" altLang="en-US" sz="1000" dirty="0"/>
                    </a:p>
                    <a:p>
                      <a:pPr marL="171450" algn="l" rtl="0" eaLnBrk="0">
                        <a:lnSpc>
                          <a:spcPct val="98000"/>
                        </a:lnSpc>
                        <a:spcBef>
                          <a:spcPts val="0"/>
                        </a:spcBef>
                      </a:pPr>
                      <a:r>
                        <a:rPr sz="1800" b="1" kern="0" spc="-1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保险经代</a:t>
                      </a:r>
                      <a:endParaRPr lang="en-US" altLang="en-US" sz="1800" dirty="0"/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94" name="table 294"/>
          <p:cNvGraphicFramePr>
            <a:graphicFrameLocks noGrp="1"/>
          </p:cNvGraphicFramePr>
          <p:nvPr/>
        </p:nvGraphicFramePr>
        <p:xfrm>
          <a:off x="9814814" y="3081782"/>
          <a:ext cx="1261109" cy="575310"/>
        </p:xfrm>
        <a:graphic>
          <a:graphicData uri="http://schemas.openxmlformats.org/drawingml/2006/table">
            <a:tbl>
              <a:tblPr/>
              <a:tblGrid>
                <a:gridCol w="1261109"/>
              </a:tblGrid>
              <a:tr h="54991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1000"/>
                        </a:lnSpc>
                      </a:pPr>
                      <a:endParaRPr lang="en-US" altLang="en-US" sz="1000" dirty="0"/>
                    </a:p>
                    <a:p>
                      <a:pPr marL="377825" algn="l" rtl="0" eaLnBrk="0">
                        <a:lnSpc>
                          <a:spcPct val="97000"/>
                        </a:lnSpc>
                        <a:spcBef>
                          <a:spcPts val="5"/>
                        </a:spcBef>
                      </a:pPr>
                      <a:r>
                        <a:rPr sz="1800" b="1" kern="0" spc="-2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货代</a:t>
                      </a:r>
                      <a:endParaRPr lang="en-US" altLang="en-US" sz="1800" dirty="0"/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96" name="picture 29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11320271" y="7619"/>
            <a:ext cx="816864" cy="876300"/>
          </a:xfrm>
          <a:prstGeom prst="rect">
            <a:avLst/>
          </a:prstGeom>
        </p:spPr>
      </p:pic>
      <p:sp>
        <p:nvSpPr>
          <p:cNvPr id="298" name="textbox 298"/>
          <p:cNvSpPr/>
          <p:nvPr/>
        </p:nvSpPr>
        <p:spPr>
          <a:xfrm>
            <a:off x="696231" y="824090"/>
            <a:ext cx="1245869" cy="34988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2550"/>
              </a:lnSpc>
            </a:pPr>
            <a:r>
              <a:rPr sz="2100" b="1" kern="0" spc="2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商业模式</a:t>
            </a:r>
            <a:endParaRPr lang="en-US" altLang="en-US" sz="2100" dirty="0"/>
          </a:p>
        </p:txBody>
      </p:sp>
      <p:grpSp>
        <p:nvGrpSpPr>
          <p:cNvPr id="18" name="group 18"/>
          <p:cNvGrpSpPr/>
          <p:nvPr/>
        </p:nvGrpSpPr>
        <p:grpSpPr>
          <a:xfrm rot="21600000">
            <a:off x="9215373" y="2048338"/>
            <a:ext cx="544240" cy="493611"/>
            <a:chOff x="0" y="0"/>
            <a:chExt cx="544240" cy="493611"/>
          </a:xfrm>
        </p:grpSpPr>
        <p:sp>
          <p:nvSpPr>
            <p:cNvPr id="300" name="path"/>
            <p:cNvSpPr/>
            <p:nvPr/>
          </p:nvSpPr>
          <p:spPr>
            <a:xfrm>
              <a:off x="6350" y="4490"/>
              <a:ext cx="533400" cy="484631"/>
            </a:xfrm>
            <a:custGeom>
              <a:avLst/>
              <a:gdLst/>
              <a:ahLst/>
              <a:cxnLst/>
              <a:rect l="0" t="0" r="0" b="0"/>
              <a:pathLst>
                <a:path w="840" h="763">
                  <a:moveTo>
                    <a:pt x="0" y="190"/>
                  </a:moveTo>
                  <a:lnTo>
                    <a:pt x="458" y="190"/>
                  </a:lnTo>
                  <a:lnTo>
                    <a:pt x="458" y="0"/>
                  </a:lnTo>
                  <a:lnTo>
                    <a:pt x="840" y="381"/>
                  </a:lnTo>
                  <a:lnTo>
                    <a:pt x="458" y="763"/>
                  </a:lnTo>
                  <a:lnTo>
                    <a:pt x="458" y="572"/>
                  </a:lnTo>
                  <a:lnTo>
                    <a:pt x="0" y="572"/>
                  </a:lnTo>
                  <a:lnTo>
                    <a:pt x="0" y="190"/>
                  </a:lnTo>
                  <a:close/>
                </a:path>
              </a:pathLst>
            </a:custGeom>
            <a:solidFill>
              <a:srgbClr val="002060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302" name="path"/>
            <p:cNvSpPr/>
            <p:nvPr/>
          </p:nvSpPr>
          <p:spPr>
            <a:xfrm>
              <a:off x="0" y="0"/>
              <a:ext cx="544240" cy="493611"/>
            </a:xfrm>
            <a:custGeom>
              <a:avLst/>
              <a:gdLst/>
              <a:ahLst/>
              <a:cxnLst/>
              <a:rect l="0" t="0" r="0" b="0"/>
              <a:pathLst>
                <a:path w="857" h="777">
                  <a:moveTo>
                    <a:pt x="10" y="197"/>
                  </a:moveTo>
                  <a:lnTo>
                    <a:pt x="468" y="197"/>
                  </a:lnTo>
                  <a:lnTo>
                    <a:pt x="468" y="7"/>
                  </a:lnTo>
                  <a:lnTo>
                    <a:pt x="850" y="388"/>
                  </a:lnTo>
                  <a:lnTo>
                    <a:pt x="468" y="770"/>
                  </a:lnTo>
                  <a:lnTo>
                    <a:pt x="468" y="579"/>
                  </a:lnTo>
                  <a:lnTo>
                    <a:pt x="10" y="579"/>
                  </a:lnTo>
                  <a:lnTo>
                    <a:pt x="10" y="197"/>
                  </a:lnTo>
                  <a:close/>
                </a:path>
              </a:pathLst>
            </a:custGeom>
            <a:noFill/>
            <a:ln w="12700" cap="flat">
              <a:solidFill>
                <a:srgbClr val="324273">
                  <a:alpha val="100000"/>
                </a:srgbClr>
              </a:solidFill>
              <a:prstDash val="solid"/>
              <a:miter lim="100000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grpSp>
        <p:nvGrpSpPr>
          <p:cNvPr id="20" name="group 20"/>
          <p:cNvGrpSpPr/>
          <p:nvPr/>
        </p:nvGrpSpPr>
        <p:grpSpPr>
          <a:xfrm rot="21600000">
            <a:off x="9213850" y="3128853"/>
            <a:ext cx="541192" cy="493611"/>
            <a:chOff x="0" y="0"/>
            <a:chExt cx="541192" cy="493611"/>
          </a:xfrm>
        </p:grpSpPr>
        <p:sp>
          <p:nvSpPr>
            <p:cNvPr id="304" name="path"/>
            <p:cNvSpPr/>
            <p:nvPr/>
          </p:nvSpPr>
          <p:spPr>
            <a:xfrm>
              <a:off x="6350" y="4490"/>
              <a:ext cx="530352" cy="484631"/>
            </a:xfrm>
            <a:custGeom>
              <a:avLst/>
              <a:gdLst/>
              <a:ahLst/>
              <a:cxnLst/>
              <a:rect l="0" t="0" r="0" b="0"/>
              <a:pathLst>
                <a:path w="835" h="763">
                  <a:moveTo>
                    <a:pt x="0" y="190"/>
                  </a:moveTo>
                  <a:lnTo>
                    <a:pt x="453" y="190"/>
                  </a:lnTo>
                  <a:lnTo>
                    <a:pt x="453" y="0"/>
                  </a:lnTo>
                  <a:lnTo>
                    <a:pt x="835" y="381"/>
                  </a:lnTo>
                  <a:lnTo>
                    <a:pt x="453" y="763"/>
                  </a:lnTo>
                  <a:lnTo>
                    <a:pt x="453" y="572"/>
                  </a:lnTo>
                  <a:lnTo>
                    <a:pt x="0" y="572"/>
                  </a:lnTo>
                  <a:lnTo>
                    <a:pt x="0" y="190"/>
                  </a:lnTo>
                  <a:close/>
                </a:path>
              </a:pathLst>
            </a:custGeom>
            <a:solidFill>
              <a:srgbClr val="002060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306" name="path"/>
            <p:cNvSpPr/>
            <p:nvPr/>
          </p:nvSpPr>
          <p:spPr>
            <a:xfrm>
              <a:off x="0" y="0"/>
              <a:ext cx="541192" cy="493611"/>
            </a:xfrm>
            <a:custGeom>
              <a:avLst/>
              <a:gdLst/>
              <a:ahLst/>
              <a:cxnLst/>
              <a:rect l="0" t="0" r="0" b="0"/>
              <a:pathLst>
                <a:path w="852" h="777">
                  <a:moveTo>
                    <a:pt x="10" y="197"/>
                  </a:moveTo>
                  <a:lnTo>
                    <a:pt x="463" y="197"/>
                  </a:lnTo>
                  <a:lnTo>
                    <a:pt x="463" y="7"/>
                  </a:lnTo>
                  <a:lnTo>
                    <a:pt x="845" y="388"/>
                  </a:lnTo>
                  <a:lnTo>
                    <a:pt x="463" y="770"/>
                  </a:lnTo>
                  <a:lnTo>
                    <a:pt x="463" y="579"/>
                  </a:lnTo>
                  <a:lnTo>
                    <a:pt x="10" y="579"/>
                  </a:lnTo>
                  <a:lnTo>
                    <a:pt x="10" y="197"/>
                  </a:lnTo>
                  <a:close/>
                </a:path>
              </a:pathLst>
            </a:custGeom>
            <a:noFill/>
            <a:ln w="12700" cap="flat">
              <a:solidFill>
                <a:srgbClr val="727171">
                  <a:alpha val="100000"/>
                </a:srgbClr>
              </a:solidFill>
              <a:prstDash val="solid"/>
              <a:miter lim="100000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grpSp>
        <p:nvGrpSpPr>
          <p:cNvPr id="22" name="group 22"/>
          <p:cNvGrpSpPr/>
          <p:nvPr/>
        </p:nvGrpSpPr>
        <p:grpSpPr>
          <a:xfrm rot="21600000">
            <a:off x="9206230" y="4157553"/>
            <a:ext cx="539667" cy="493611"/>
            <a:chOff x="0" y="0"/>
            <a:chExt cx="539667" cy="493611"/>
          </a:xfrm>
        </p:grpSpPr>
        <p:sp>
          <p:nvSpPr>
            <p:cNvPr id="308" name="path"/>
            <p:cNvSpPr/>
            <p:nvPr/>
          </p:nvSpPr>
          <p:spPr>
            <a:xfrm>
              <a:off x="6350" y="4490"/>
              <a:ext cx="528827" cy="484631"/>
            </a:xfrm>
            <a:custGeom>
              <a:avLst/>
              <a:gdLst/>
              <a:ahLst/>
              <a:cxnLst/>
              <a:rect l="0" t="0" r="0" b="0"/>
              <a:pathLst>
                <a:path w="832" h="763">
                  <a:moveTo>
                    <a:pt x="0" y="190"/>
                  </a:moveTo>
                  <a:lnTo>
                    <a:pt x="451" y="190"/>
                  </a:lnTo>
                  <a:lnTo>
                    <a:pt x="451" y="0"/>
                  </a:lnTo>
                  <a:lnTo>
                    <a:pt x="832" y="381"/>
                  </a:lnTo>
                  <a:lnTo>
                    <a:pt x="451" y="763"/>
                  </a:lnTo>
                  <a:lnTo>
                    <a:pt x="451" y="572"/>
                  </a:lnTo>
                  <a:lnTo>
                    <a:pt x="0" y="572"/>
                  </a:lnTo>
                  <a:lnTo>
                    <a:pt x="0" y="190"/>
                  </a:lnTo>
                  <a:close/>
                </a:path>
              </a:pathLst>
            </a:custGeom>
            <a:solidFill>
              <a:srgbClr val="002060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310" name="path"/>
            <p:cNvSpPr/>
            <p:nvPr/>
          </p:nvSpPr>
          <p:spPr>
            <a:xfrm>
              <a:off x="0" y="0"/>
              <a:ext cx="539667" cy="493611"/>
            </a:xfrm>
            <a:custGeom>
              <a:avLst/>
              <a:gdLst/>
              <a:ahLst/>
              <a:cxnLst/>
              <a:rect l="0" t="0" r="0" b="0"/>
              <a:pathLst>
                <a:path w="849" h="777">
                  <a:moveTo>
                    <a:pt x="10" y="197"/>
                  </a:moveTo>
                  <a:lnTo>
                    <a:pt x="461" y="197"/>
                  </a:lnTo>
                  <a:lnTo>
                    <a:pt x="461" y="7"/>
                  </a:lnTo>
                  <a:lnTo>
                    <a:pt x="842" y="388"/>
                  </a:lnTo>
                  <a:lnTo>
                    <a:pt x="461" y="770"/>
                  </a:lnTo>
                  <a:lnTo>
                    <a:pt x="461" y="579"/>
                  </a:lnTo>
                  <a:lnTo>
                    <a:pt x="10" y="579"/>
                  </a:lnTo>
                  <a:lnTo>
                    <a:pt x="10" y="197"/>
                  </a:lnTo>
                  <a:close/>
                </a:path>
              </a:pathLst>
            </a:custGeom>
            <a:noFill/>
            <a:ln w="12700" cap="flat">
              <a:solidFill>
                <a:srgbClr val="727171">
                  <a:alpha val="100000"/>
                </a:srgbClr>
              </a:solidFill>
              <a:prstDash val="solid"/>
              <a:miter lim="100000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textbox 312"/>
          <p:cNvSpPr/>
          <p:nvPr/>
        </p:nvSpPr>
        <p:spPr>
          <a:xfrm>
            <a:off x="965231" y="1823079"/>
            <a:ext cx="3331209" cy="390905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0000"/>
              </a:lnSpc>
            </a:pPr>
            <a:endParaRPr lang="en-US" altLang="en-US" sz="100" dirty="0"/>
          </a:p>
          <a:p>
            <a:pPr marL="12700" indent="635" algn="l" rtl="0" eaLnBrk="0">
              <a:lnSpc>
                <a:spcPct val="119000"/>
              </a:lnSpc>
            </a:pPr>
            <a:r>
              <a:rPr sz="1400" kern="0" spc="-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投保信息</a:t>
            </a:r>
            <a:r>
              <a:rPr sz="1400" b="1" kern="0" spc="-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AI人工智</a:t>
            </a:r>
            <a:r>
              <a:rPr sz="1400" b="1" kern="0" spc="-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能</a:t>
            </a:r>
            <a:r>
              <a:rPr sz="1400" kern="0" spc="-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录入，</a:t>
            </a:r>
            <a:r>
              <a:rPr sz="1400" kern="0" spc="25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400" kern="0" spc="-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实时同步接口</a:t>
            </a:r>
            <a:r>
              <a:rPr sz="14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sz="14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对接国内绝大部分保司总部，实现自动投   </a:t>
            </a:r>
            <a:r>
              <a:rPr sz="1400" kern="0" spc="-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保，</a:t>
            </a:r>
            <a:r>
              <a:rPr sz="1400" kern="0" spc="22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400" b="1" kern="0" spc="-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区块链</a:t>
            </a:r>
            <a:r>
              <a:rPr sz="1400" kern="0" spc="-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存证存储</a:t>
            </a:r>
            <a:endParaRPr lang="en-US" altLang="en-US" sz="1400" dirty="0"/>
          </a:p>
          <a:p>
            <a:pPr marL="1896745" algn="l" rtl="0" eaLnBrk="0">
              <a:lnSpc>
                <a:spcPct val="97000"/>
              </a:lnSpc>
              <a:spcBef>
                <a:spcPts val="1665"/>
              </a:spcBef>
            </a:pPr>
            <a:r>
              <a:rPr sz="1800" b="1" kern="0" spc="-1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智能结算</a:t>
            </a:r>
            <a:endParaRPr lang="en-US" altLang="en-US" sz="1800" dirty="0"/>
          </a:p>
          <a:p>
            <a:pPr marL="12700" algn="l" rtl="0" eaLnBrk="0">
              <a:lnSpc>
                <a:spcPct val="122000"/>
              </a:lnSpc>
              <a:spcBef>
                <a:spcPts val="1010"/>
              </a:spcBef>
            </a:pPr>
            <a:r>
              <a:rPr sz="1400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基于</a:t>
            </a:r>
            <a:r>
              <a:rPr sz="1400" b="1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传统银行&amp;互联网银行电子账户          </a:t>
            </a:r>
            <a:r>
              <a:rPr sz="1400" b="1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体系</a:t>
            </a:r>
            <a:r>
              <a:rPr sz="14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，实现全自动智能实时</a:t>
            </a:r>
            <a:r>
              <a:rPr sz="1400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佣金结             </a:t>
            </a:r>
            <a:r>
              <a:rPr sz="14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算体系。基于</a:t>
            </a:r>
            <a:r>
              <a:rPr sz="1400" b="1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区块链存证存</a:t>
            </a:r>
            <a:r>
              <a:rPr sz="1400" b="1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储</a:t>
            </a:r>
            <a:r>
              <a:rPr sz="1400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，保             </a:t>
            </a:r>
            <a:r>
              <a:rPr sz="14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证用户资金</a:t>
            </a:r>
            <a:r>
              <a:rPr sz="1400" b="1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安全、合规、高效</a:t>
            </a:r>
            <a:r>
              <a:rPr sz="14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运用</a:t>
            </a:r>
            <a:endParaRPr lang="en-US" altLang="en-US" sz="1400" dirty="0"/>
          </a:p>
          <a:p>
            <a:pPr algn="l" rtl="0" eaLnBrk="0">
              <a:lnSpc>
                <a:spcPct val="147000"/>
              </a:lnSpc>
            </a:pPr>
            <a:endParaRPr lang="en-US" altLang="en-US" sz="1000" dirty="0"/>
          </a:p>
          <a:p>
            <a:pPr marL="2094230" algn="l" rtl="0" eaLnBrk="0">
              <a:lnSpc>
                <a:spcPct val="97000"/>
              </a:lnSpc>
              <a:spcBef>
                <a:spcPts val="550"/>
              </a:spcBef>
            </a:pPr>
            <a:r>
              <a:rPr sz="1800" b="1" kern="0" spc="-1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智能运营</a:t>
            </a:r>
            <a:endParaRPr lang="en-US" altLang="en-US" sz="1800" dirty="0"/>
          </a:p>
          <a:p>
            <a:pPr algn="l" rtl="0" eaLnBrk="0">
              <a:lnSpc>
                <a:spcPct val="110000"/>
              </a:lnSpc>
            </a:pPr>
            <a:endParaRPr lang="en-US" altLang="en-US" sz="900" dirty="0"/>
          </a:p>
          <a:p>
            <a:pPr marL="97790" indent="635" algn="l" rtl="0" eaLnBrk="0">
              <a:lnSpc>
                <a:spcPct val="119000"/>
              </a:lnSpc>
              <a:spcBef>
                <a:spcPts val="5"/>
              </a:spcBef>
            </a:pPr>
            <a:r>
              <a:rPr sz="1400" b="1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大数据</a:t>
            </a:r>
            <a:r>
              <a:rPr sz="14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分析引擎，智能监测运营数据和客</a:t>
            </a:r>
            <a:r>
              <a:rPr sz="1400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4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户信息，通过</a:t>
            </a:r>
            <a:r>
              <a:rPr sz="1400" b="1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AI人工智能</a:t>
            </a:r>
            <a:r>
              <a:rPr sz="14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做到全系列报表</a:t>
            </a:r>
            <a:r>
              <a:rPr sz="1400" kern="0" spc="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4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生成及核验。通过</a:t>
            </a:r>
            <a:r>
              <a:rPr sz="1400" b="1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智能算法</a:t>
            </a:r>
            <a:r>
              <a:rPr sz="14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分析及结果预</a:t>
            </a:r>
            <a:endParaRPr lang="en-US" altLang="en-US" sz="1400" dirty="0"/>
          </a:p>
        </p:txBody>
      </p:sp>
      <p:pic>
        <p:nvPicPr>
          <p:cNvPr id="314" name="picture 3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3969361" y="2889504"/>
            <a:ext cx="1349295" cy="1504239"/>
          </a:xfrm>
          <a:prstGeom prst="rect">
            <a:avLst/>
          </a:prstGeom>
        </p:spPr>
      </p:pic>
      <p:pic>
        <p:nvPicPr>
          <p:cNvPr id="316" name="picture 3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4581859" y="1822704"/>
            <a:ext cx="3188913" cy="3631309"/>
          </a:xfrm>
          <a:prstGeom prst="rect">
            <a:avLst/>
          </a:prstGeom>
        </p:spPr>
      </p:pic>
      <p:sp>
        <p:nvSpPr>
          <p:cNvPr id="318" name="textbox 318"/>
          <p:cNvSpPr/>
          <p:nvPr/>
        </p:nvSpPr>
        <p:spPr>
          <a:xfrm>
            <a:off x="7596358" y="3218808"/>
            <a:ext cx="3422015" cy="248792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000"/>
              </a:lnSpc>
            </a:pPr>
            <a:endParaRPr lang="en-US" altLang="en-US" sz="100" dirty="0"/>
          </a:p>
          <a:p>
            <a:pPr marL="154940" algn="l" rtl="0" eaLnBrk="0">
              <a:lnSpc>
                <a:spcPct val="122000"/>
              </a:lnSpc>
            </a:pPr>
            <a:r>
              <a:rPr sz="14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基于</a:t>
            </a:r>
            <a:r>
              <a:rPr sz="1400" b="1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区块链大数据</a:t>
            </a:r>
            <a:r>
              <a:rPr sz="14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，进行行业风险建模、  </a:t>
            </a:r>
            <a:r>
              <a:rPr sz="14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核心风险预测、实时共享关键数据、智能</a:t>
            </a:r>
            <a:r>
              <a:rPr sz="1400" kern="0" spc="2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sz="14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提取风险情况。通过</a:t>
            </a:r>
            <a:r>
              <a:rPr sz="1400" b="1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智能算法</a:t>
            </a:r>
            <a:r>
              <a:rPr sz="14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形成风险报  </a:t>
            </a:r>
            <a:r>
              <a:rPr sz="1400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告和举措</a:t>
            </a:r>
            <a:endParaRPr lang="en-US" altLang="en-US" sz="1400" dirty="0"/>
          </a:p>
          <a:p>
            <a:pPr algn="l" rtl="0" eaLnBrk="0">
              <a:lnSpc>
                <a:spcPct val="124000"/>
              </a:lnSpc>
            </a:pPr>
            <a:endParaRPr lang="en-US" altLang="en-US" sz="1000" dirty="0"/>
          </a:p>
          <a:p>
            <a:pPr marL="15240" algn="l" rtl="0" eaLnBrk="0">
              <a:lnSpc>
                <a:spcPct val="98000"/>
              </a:lnSpc>
              <a:spcBef>
                <a:spcPts val="540"/>
              </a:spcBef>
            </a:pPr>
            <a:r>
              <a:rPr sz="1800" b="1" kern="0" spc="-1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智能定制</a:t>
            </a:r>
            <a:endParaRPr lang="en-US" altLang="en-US" sz="1800" dirty="0"/>
          </a:p>
          <a:p>
            <a:pPr algn="l" rtl="0" eaLnBrk="0">
              <a:lnSpc>
                <a:spcPct val="109000"/>
              </a:lnSpc>
            </a:pPr>
            <a:endParaRPr lang="en-US" altLang="en-US" sz="800" dirty="0"/>
          </a:p>
          <a:p>
            <a:pPr marL="12700" indent="3175" algn="l" rtl="0" eaLnBrk="0">
              <a:lnSpc>
                <a:spcPct val="119000"/>
              </a:lnSpc>
              <a:spcBef>
                <a:spcPts val="0"/>
              </a:spcBef>
            </a:pPr>
            <a:r>
              <a:rPr sz="14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多家保司、多种保险、多种服务，通过</a:t>
            </a:r>
            <a:r>
              <a:rPr sz="1400" b="1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智</a:t>
            </a:r>
            <a:r>
              <a:rPr sz="1400" b="1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能 </a:t>
            </a:r>
            <a:r>
              <a:rPr sz="1400" b="1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算法</a:t>
            </a:r>
            <a:r>
              <a:rPr sz="1400" b="1" kern="0" spc="-2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400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1400" b="1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AI学习</a:t>
            </a:r>
            <a:r>
              <a:rPr sz="1400" kern="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进行智能匹配客户需求，</a:t>
            </a:r>
            <a:r>
              <a:rPr sz="1400" kern="0" spc="-2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提供</a:t>
            </a:r>
            <a:r>
              <a:rPr sz="14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4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个性化定制服务</a:t>
            </a:r>
            <a:endParaRPr lang="en-US" altLang="en-US" sz="1400" dirty="0"/>
          </a:p>
        </p:txBody>
      </p:sp>
      <p:sp>
        <p:nvSpPr>
          <p:cNvPr id="320" name="textbox 320"/>
          <p:cNvSpPr/>
          <p:nvPr/>
        </p:nvSpPr>
        <p:spPr>
          <a:xfrm>
            <a:off x="1054445" y="5776055"/>
            <a:ext cx="8618855" cy="101663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7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1400" kern="0" spc="-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判，</a:t>
            </a:r>
            <a:r>
              <a:rPr sz="1400" kern="0" spc="1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400" b="1" kern="0" spc="-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区块链</a:t>
            </a:r>
            <a:r>
              <a:rPr sz="1400" kern="0" spc="-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存证存储</a:t>
            </a:r>
            <a:endParaRPr lang="en-US" altLang="en-US" sz="1400" dirty="0"/>
          </a:p>
          <a:p>
            <a:pPr algn="l" rtl="0" eaLnBrk="0">
              <a:lnSpc>
                <a:spcPct val="103000"/>
              </a:lnSpc>
            </a:pPr>
            <a:endParaRPr lang="en-US" altLang="en-US" sz="1600" dirty="0"/>
          </a:p>
          <a:p>
            <a:pPr algn="r" rtl="0" eaLnBrk="0">
              <a:lnSpc>
                <a:spcPct val="97000"/>
              </a:lnSpc>
              <a:spcBef>
                <a:spcPts val="0"/>
              </a:spcBef>
            </a:pPr>
            <a:r>
              <a:rPr sz="3600" b="1" kern="0" spc="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基于超级人工智能的核</a:t>
            </a:r>
            <a:r>
              <a:rPr sz="3600" b="1" kern="0" spc="-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心计算机算法</a:t>
            </a:r>
            <a:endParaRPr lang="en-US" altLang="en-US" sz="3600" dirty="0"/>
          </a:p>
        </p:txBody>
      </p:sp>
      <p:sp>
        <p:nvSpPr>
          <p:cNvPr id="322" name="textbox 322"/>
          <p:cNvSpPr/>
          <p:nvPr/>
        </p:nvSpPr>
        <p:spPr>
          <a:xfrm>
            <a:off x="689251" y="824090"/>
            <a:ext cx="7718425" cy="90106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2545"/>
              </a:lnSpc>
            </a:pPr>
            <a:r>
              <a:rPr sz="2100" b="1" kern="0" spc="3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核心优势</a:t>
            </a:r>
            <a:endParaRPr lang="en-US" altLang="en-US" sz="2100" dirty="0"/>
          </a:p>
          <a:p>
            <a:pPr algn="l" rtl="0" eaLnBrk="0">
              <a:lnSpc>
                <a:spcPct val="129000"/>
              </a:lnSpc>
            </a:pPr>
            <a:endParaRPr lang="en-US" altLang="en-US" sz="1000" dirty="0"/>
          </a:p>
          <a:p>
            <a:pPr algn="l" rtl="0" eaLnBrk="0">
              <a:lnSpc>
                <a:spcPct val="114000"/>
              </a:lnSpc>
            </a:pPr>
            <a:endParaRPr lang="en-US" altLang="en-US" sz="400" dirty="0"/>
          </a:p>
          <a:p>
            <a:pPr algn="r" rtl="0" eaLnBrk="0">
              <a:lnSpc>
                <a:spcPts val="2250"/>
              </a:lnSpc>
              <a:spcBef>
                <a:spcPts val="0"/>
              </a:spcBef>
            </a:pPr>
            <a:r>
              <a:rPr sz="1800" b="1" kern="0" spc="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智能投保                                         </a:t>
            </a:r>
            <a:r>
              <a:rPr sz="1800" b="1" kern="0" spc="-1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</a:t>
            </a:r>
            <a:r>
              <a:rPr sz="1800" b="1" kern="0" spc="-1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智能直付</a:t>
            </a:r>
            <a:endParaRPr lang="en-US" altLang="en-US" sz="1800" dirty="0"/>
          </a:p>
        </p:txBody>
      </p:sp>
      <p:sp>
        <p:nvSpPr>
          <p:cNvPr id="324" name="textbox 324"/>
          <p:cNvSpPr/>
          <p:nvPr/>
        </p:nvSpPr>
        <p:spPr>
          <a:xfrm>
            <a:off x="7468618" y="1814569"/>
            <a:ext cx="3408045" cy="129413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9000"/>
              </a:lnSpc>
            </a:pPr>
            <a:endParaRPr lang="en-US" altLang="en-US" sz="100" dirty="0"/>
          </a:p>
          <a:p>
            <a:pPr marL="12700" indent="1270" algn="l" rtl="0" eaLnBrk="0">
              <a:lnSpc>
                <a:spcPct val="119000"/>
              </a:lnSpc>
            </a:pPr>
            <a:r>
              <a:rPr sz="1400" kern="0" spc="-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基于</a:t>
            </a:r>
            <a:r>
              <a:rPr sz="1400" b="1" kern="0" spc="-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银行和保司支付接口的直连</a:t>
            </a:r>
            <a:r>
              <a:rPr sz="1400" kern="0" spc="-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能力，</a:t>
            </a:r>
            <a:r>
              <a:rPr sz="1400" kern="0" spc="35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400" kern="0" spc="-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为各</a:t>
            </a:r>
            <a:r>
              <a:rPr sz="14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400" kern="0" spc="-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种场景智能定制各种</a:t>
            </a:r>
            <a:r>
              <a:rPr sz="1400" b="1" kern="0" spc="-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支付及结</a:t>
            </a:r>
            <a:r>
              <a:rPr sz="1400" b="1" kern="0" spc="-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算</a:t>
            </a:r>
            <a:r>
              <a:rPr sz="1400" kern="0" spc="-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流程，</a:t>
            </a:r>
            <a:r>
              <a:rPr sz="1400" kern="0" spc="2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400" kern="0" spc="-4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满足</a:t>
            </a:r>
            <a:r>
              <a:rPr sz="14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4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各种用户多方灵活收付的需求</a:t>
            </a:r>
            <a:endParaRPr lang="en-US" altLang="en-US" sz="1400" dirty="0"/>
          </a:p>
          <a:p>
            <a:pPr algn="l" rtl="0" eaLnBrk="0">
              <a:lnSpc>
                <a:spcPct val="112000"/>
              </a:lnSpc>
            </a:pPr>
            <a:endParaRPr lang="en-US" altLang="en-US" sz="1000" dirty="0"/>
          </a:p>
          <a:p>
            <a:pPr algn="l" rtl="0" eaLnBrk="0">
              <a:lnSpc>
                <a:spcPct val="113000"/>
              </a:lnSpc>
            </a:pPr>
            <a:endParaRPr lang="en-US" altLang="en-US" sz="400" dirty="0"/>
          </a:p>
          <a:p>
            <a:pPr marL="285115" algn="l" rtl="0" eaLnBrk="0">
              <a:lnSpc>
                <a:spcPct val="97000"/>
              </a:lnSpc>
              <a:spcBef>
                <a:spcPts val="0"/>
              </a:spcBef>
            </a:pPr>
            <a:r>
              <a:rPr sz="1800" b="1" kern="0" spc="-1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智能风控</a:t>
            </a:r>
            <a:endParaRPr lang="en-US" altLang="en-US" sz="1800" dirty="0"/>
          </a:p>
        </p:txBody>
      </p:sp>
      <p:pic>
        <p:nvPicPr>
          <p:cNvPr id="326" name="picture 3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11320271" y="7619"/>
            <a:ext cx="816864" cy="876300"/>
          </a:xfrm>
          <a:prstGeom prst="rect">
            <a:avLst/>
          </a:prstGeom>
        </p:spPr>
      </p:pic>
      <p:pic>
        <p:nvPicPr>
          <p:cNvPr id="328" name="picture 3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6096000" y="4293107"/>
            <a:ext cx="614171" cy="696467"/>
          </a:xfrm>
          <a:prstGeom prst="rect">
            <a:avLst/>
          </a:prstGeom>
        </p:spPr>
      </p:pic>
      <p:pic>
        <p:nvPicPr>
          <p:cNvPr id="330" name="picture 3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600000">
            <a:off x="4875275" y="4303776"/>
            <a:ext cx="562355" cy="6477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2" name="picture 33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4395211" y="2532800"/>
            <a:ext cx="3025931" cy="2580835"/>
          </a:xfrm>
          <a:prstGeom prst="rect">
            <a:avLst/>
          </a:prstGeom>
        </p:spPr>
      </p:pic>
      <p:sp>
        <p:nvSpPr>
          <p:cNvPr id="334" name="textbox 334"/>
          <p:cNvSpPr/>
          <p:nvPr/>
        </p:nvSpPr>
        <p:spPr>
          <a:xfrm>
            <a:off x="7749293" y="2150496"/>
            <a:ext cx="3336290" cy="121602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6000"/>
              </a:lnSpc>
            </a:pPr>
            <a:endParaRPr lang="en-US" altLang="en-US" sz="100" dirty="0"/>
          </a:p>
          <a:p>
            <a:pPr marL="285115" indent="-272415" algn="l" rtl="0" eaLnBrk="0">
              <a:lnSpc>
                <a:spcPct val="127000"/>
              </a:lnSpc>
            </a:pPr>
            <a:r>
              <a:rPr sz="1500" kern="0" spc="20" dirty="0">
                <a:solidFill>
                  <a:srgbClr val="262626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.</a:t>
            </a:r>
            <a:r>
              <a:rPr sz="1500" kern="0" spc="-420" dirty="0">
                <a:solidFill>
                  <a:srgbClr val="262626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 </a:t>
            </a:r>
            <a:r>
              <a:rPr sz="1500" kern="0" spc="2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通过与保司系统</a:t>
            </a:r>
            <a:r>
              <a:rPr sz="1500" b="1" kern="0" spc="2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直连对接</a:t>
            </a:r>
            <a:r>
              <a:rPr sz="1500" kern="0" spc="2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之后</a:t>
            </a:r>
            <a:r>
              <a:rPr sz="1500" kern="0" spc="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，可</a:t>
            </a:r>
            <a:r>
              <a:rPr sz="15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500" kern="0" spc="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自动将投保单提交至保司，完成</a:t>
            </a:r>
            <a:r>
              <a:rPr sz="1500" b="1" kern="0" spc="9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自</a:t>
            </a:r>
            <a:r>
              <a:rPr sz="1500" b="1" kern="0" spc="5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500" b="1" kern="0" spc="6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动核保</a:t>
            </a:r>
            <a:r>
              <a:rPr sz="1500" b="1" kern="0" spc="6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sz="1500" b="1" kern="0" spc="-19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500" b="1" kern="0" spc="6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自动承保</a:t>
            </a:r>
            <a:r>
              <a:rPr sz="1500" b="1" kern="0" spc="6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sz="1500" b="1" kern="0" spc="-19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500" b="1" kern="0" spc="6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自动生成</a:t>
            </a:r>
            <a:r>
              <a:rPr sz="1500" b="1" kern="0" spc="5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保单</a:t>
            </a:r>
            <a:endParaRPr lang="en-US" altLang="en-US" sz="1500" dirty="0"/>
          </a:p>
          <a:p>
            <a:pPr algn="l" rtl="0" eaLnBrk="0">
              <a:lnSpc>
                <a:spcPct val="107000"/>
              </a:lnSpc>
            </a:pPr>
            <a:endParaRPr lang="en-US" altLang="en-US" sz="500" dirty="0"/>
          </a:p>
          <a:p>
            <a:pPr marL="284480" algn="l" rtl="0" eaLnBrk="0">
              <a:lnSpc>
                <a:spcPts val="1880"/>
              </a:lnSpc>
            </a:pPr>
            <a:r>
              <a:rPr sz="1500" kern="0" spc="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等</a:t>
            </a:r>
            <a:endParaRPr lang="en-US" altLang="en-US" sz="1500" dirty="0"/>
          </a:p>
        </p:txBody>
      </p:sp>
      <p:sp>
        <p:nvSpPr>
          <p:cNvPr id="336" name="textbox 336"/>
          <p:cNvSpPr/>
          <p:nvPr/>
        </p:nvSpPr>
        <p:spPr>
          <a:xfrm>
            <a:off x="1007422" y="4481582"/>
            <a:ext cx="3298190" cy="121285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3000"/>
              </a:lnSpc>
            </a:pPr>
            <a:endParaRPr lang="en-US" altLang="en-US" sz="100" dirty="0"/>
          </a:p>
          <a:p>
            <a:pPr marL="283845" indent="-271145" algn="l" rtl="0" eaLnBrk="0">
              <a:lnSpc>
                <a:spcPct val="130000"/>
              </a:lnSpc>
            </a:pPr>
            <a:r>
              <a:rPr sz="1500" kern="0" spc="10" dirty="0">
                <a:solidFill>
                  <a:srgbClr val="262626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.</a:t>
            </a:r>
            <a:r>
              <a:rPr sz="1500" kern="0" spc="-360" dirty="0">
                <a:solidFill>
                  <a:srgbClr val="262626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 </a:t>
            </a:r>
            <a:r>
              <a:rPr sz="1500" kern="0" spc="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通过与货运平台、货代平台系</a:t>
            </a:r>
            <a:r>
              <a:rPr sz="1500" kern="0" spc="1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统</a:t>
            </a:r>
            <a:r>
              <a:rPr sz="1500" kern="0" spc="0" dirty="0">
                <a:solidFill>
                  <a:srgbClr val="59595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sz="1500" b="1" kern="0" spc="3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全流程交互</a:t>
            </a:r>
            <a:r>
              <a:rPr sz="1500" kern="0" spc="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后，</a:t>
            </a:r>
            <a:r>
              <a:rPr sz="1500" kern="0" spc="3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500" kern="0" spc="3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可随着业务订单，</a:t>
            </a:r>
            <a:r>
              <a:rPr sz="15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500" b="1" kern="0" spc="90" dirty="0">
                <a:solidFill>
                  <a:srgbClr val="324273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智能捕获</a:t>
            </a:r>
            <a:r>
              <a:rPr sz="1500" kern="0" spc="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关键投保信息，生成投</a:t>
            </a:r>
            <a:r>
              <a:rPr sz="1500" kern="0" spc="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sz="1500" kern="0" spc="8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保单</a:t>
            </a:r>
            <a:endParaRPr lang="en-US" altLang="en-US" sz="1500" dirty="0"/>
          </a:p>
        </p:txBody>
      </p:sp>
      <p:sp>
        <p:nvSpPr>
          <p:cNvPr id="338" name="textbox 338"/>
          <p:cNvSpPr/>
          <p:nvPr/>
        </p:nvSpPr>
        <p:spPr>
          <a:xfrm>
            <a:off x="7841648" y="4531372"/>
            <a:ext cx="3336290" cy="89598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8000"/>
              </a:lnSpc>
            </a:pPr>
            <a:endParaRPr lang="en-US" altLang="en-US" sz="100" dirty="0"/>
          </a:p>
          <a:p>
            <a:pPr marL="282575" indent="-270510" algn="l" rtl="0" eaLnBrk="0">
              <a:lnSpc>
                <a:spcPct val="127000"/>
              </a:lnSpc>
            </a:pPr>
            <a:r>
              <a:rPr sz="1500" kern="0" spc="20" dirty="0">
                <a:solidFill>
                  <a:srgbClr val="262626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.</a:t>
            </a:r>
            <a:r>
              <a:rPr sz="1500" kern="0" spc="-430" dirty="0">
                <a:solidFill>
                  <a:srgbClr val="262626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 </a:t>
            </a:r>
            <a:r>
              <a:rPr sz="1500" kern="0" spc="2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通过</a:t>
            </a:r>
            <a:r>
              <a:rPr sz="1500" b="1" kern="0" spc="2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区块链存证存储</a:t>
            </a:r>
            <a:r>
              <a:rPr sz="1500" kern="0" spc="2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，保证每一</a:t>
            </a:r>
            <a:r>
              <a:rPr sz="1500" kern="0" spc="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张</a:t>
            </a:r>
            <a:r>
              <a:rPr sz="15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500" kern="0" spc="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保单的信息可追溯，为</a:t>
            </a:r>
            <a:r>
              <a:rPr sz="1500" b="1" kern="0" spc="9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供应链金融</a:t>
            </a:r>
            <a:r>
              <a:rPr sz="1500" b="1" kern="0" spc="6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500" b="1" kern="0" spc="9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数字化服务</a:t>
            </a:r>
            <a:r>
              <a:rPr sz="1500" kern="0" spc="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提供基础建设</a:t>
            </a:r>
            <a:endParaRPr lang="en-US" altLang="en-US" sz="1500" dirty="0"/>
          </a:p>
        </p:txBody>
      </p:sp>
      <p:sp>
        <p:nvSpPr>
          <p:cNvPr id="340" name="textbox 340"/>
          <p:cNvSpPr/>
          <p:nvPr/>
        </p:nvSpPr>
        <p:spPr>
          <a:xfrm>
            <a:off x="1007422" y="2150496"/>
            <a:ext cx="3089910" cy="89471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2000"/>
              </a:lnSpc>
            </a:pPr>
            <a:endParaRPr lang="en-US" altLang="en-US" sz="100" dirty="0"/>
          </a:p>
          <a:p>
            <a:pPr marL="285750" indent="-273050" algn="l" rtl="0" eaLnBrk="0">
              <a:lnSpc>
                <a:spcPct val="127000"/>
              </a:lnSpc>
            </a:pPr>
            <a:r>
              <a:rPr sz="1500" kern="0" spc="0" dirty="0">
                <a:solidFill>
                  <a:srgbClr val="262626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.</a:t>
            </a:r>
            <a:r>
              <a:rPr sz="1500" kern="0" spc="-400" dirty="0">
                <a:solidFill>
                  <a:srgbClr val="262626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 </a:t>
            </a:r>
            <a:r>
              <a:rPr sz="15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通过</a:t>
            </a:r>
            <a:r>
              <a:rPr sz="1500" b="1" kern="0" spc="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AI机器人</a:t>
            </a:r>
            <a:r>
              <a:rPr sz="1500" kern="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，智能识别各种    </a:t>
            </a:r>
            <a:r>
              <a:rPr sz="1500" kern="0" spc="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实物单据，获取投保关键信息，   </a:t>
            </a:r>
            <a:r>
              <a:rPr sz="1500" kern="0" spc="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完成</a:t>
            </a:r>
            <a:r>
              <a:rPr sz="1500" b="1" kern="0" spc="9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自动录入</a:t>
            </a:r>
            <a:r>
              <a:rPr sz="1500" kern="0" spc="9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，生成投保单</a:t>
            </a:r>
            <a:endParaRPr lang="en-US" altLang="en-US" sz="1500" dirty="0"/>
          </a:p>
        </p:txBody>
      </p:sp>
      <p:pic>
        <p:nvPicPr>
          <p:cNvPr id="342" name="picture 3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11320271" y="7619"/>
            <a:ext cx="816864" cy="876300"/>
          </a:xfrm>
          <a:prstGeom prst="rect">
            <a:avLst/>
          </a:prstGeom>
        </p:spPr>
      </p:pic>
      <p:sp>
        <p:nvSpPr>
          <p:cNvPr id="344" name="textbox 344"/>
          <p:cNvSpPr/>
          <p:nvPr/>
        </p:nvSpPr>
        <p:spPr>
          <a:xfrm>
            <a:off x="691764" y="824090"/>
            <a:ext cx="1250314" cy="35115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2560"/>
              </a:lnSpc>
            </a:pPr>
            <a:r>
              <a:rPr sz="2100" b="1" kern="0" spc="3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智能投保</a:t>
            </a:r>
            <a:endParaRPr lang="en-US" altLang="en-US" sz="2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6" name="picture 34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4251896" y="2389568"/>
            <a:ext cx="3730879" cy="2144394"/>
          </a:xfrm>
          <a:prstGeom prst="rect">
            <a:avLst/>
          </a:prstGeom>
        </p:spPr>
      </p:pic>
      <p:sp>
        <p:nvSpPr>
          <p:cNvPr id="348" name="path"/>
          <p:cNvSpPr/>
          <p:nvPr/>
        </p:nvSpPr>
        <p:spPr>
          <a:xfrm>
            <a:off x="7579635" y="4338991"/>
            <a:ext cx="354796" cy="145595"/>
          </a:xfrm>
          <a:custGeom>
            <a:avLst/>
            <a:gdLst/>
            <a:ahLst/>
            <a:cxnLst/>
            <a:rect l="0" t="0" r="0" b="0"/>
            <a:pathLst>
              <a:path w="558" h="229">
                <a:moveTo>
                  <a:pt x="555" y="219"/>
                </a:moveTo>
                <a:lnTo>
                  <a:pt x="3" y="9"/>
                </a:lnTo>
              </a:path>
            </a:pathLst>
          </a:custGeom>
          <a:noFill/>
          <a:ln w="12700" cap="flat">
            <a:solidFill>
              <a:srgbClr val="7F7F7F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350" name="textbox 350"/>
          <p:cNvSpPr/>
          <p:nvPr/>
        </p:nvSpPr>
        <p:spPr>
          <a:xfrm>
            <a:off x="4239196" y="2376868"/>
            <a:ext cx="3756659" cy="21697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103000"/>
              </a:lnSpc>
            </a:pPr>
            <a:endParaRPr lang="en-US" altLang="en-US" sz="1000" dirty="0"/>
          </a:p>
          <a:p>
            <a:pPr algn="l" rtl="0" eaLnBrk="0">
              <a:lnSpc>
                <a:spcPct val="103000"/>
              </a:lnSpc>
            </a:pPr>
            <a:endParaRPr lang="en-US" altLang="en-US" sz="1000" dirty="0"/>
          </a:p>
          <a:p>
            <a:pPr algn="l" rtl="0" eaLnBrk="0">
              <a:lnSpc>
                <a:spcPct val="103000"/>
              </a:lnSpc>
            </a:pPr>
            <a:endParaRPr lang="en-US" altLang="en-US" sz="1000" dirty="0"/>
          </a:p>
          <a:p>
            <a:pPr algn="l" rtl="0" eaLnBrk="0">
              <a:lnSpc>
                <a:spcPct val="104000"/>
              </a:lnSpc>
            </a:pPr>
            <a:endParaRPr lang="en-US" altLang="en-US" sz="1000" dirty="0"/>
          </a:p>
          <a:p>
            <a:pPr algn="l" rtl="0" eaLnBrk="0">
              <a:lnSpc>
                <a:spcPct val="104000"/>
              </a:lnSpc>
            </a:pPr>
            <a:endParaRPr lang="en-US" altLang="en-US" sz="1000" dirty="0"/>
          </a:p>
          <a:p>
            <a:pPr algn="l" rtl="0" eaLnBrk="0">
              <a:lnSpc>
                <a:spcPct val="104000"/>
              </a:lnSpc>
            </a:pPr>
            <a:endParaRPr lang="en-US" altLang="en-US" sz="1000" dirty="0"/>
          </a:p>
          <a:p>
            <a:pPr marL="1254125" algn="l" rtl="0" eaLnBrk="0">
              <a:lnSpc>
                <a:spcPct val="98000"/>
              </a:lnSpc>
              <a:spcBef>
                <a:spcPts val="5"/>
              </a:spcBef>
            </a:pPr>
            <a:r>
              <a:rPr sz="2700" b="1" kern="0" spc="-1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吞金兽</a:t>
            </a:r>
            <a:endParaRPr lang="en-US" altLang="en-US" sz="2700" dirty="0"/>
          </a:p>
          <a:p>
            <a:pPr algn="l" rtl="0" eaLnBrk="0">
              <a:lnSpc>
                <a:spcPct val="122000"/>
              </a:lnSpc>
            </a:pPr>
            <a:endParaRPr lang="en-US" altLang="en-US" sz="1000" dirty="0"/>
          </a:p>
          <a:p>
            <a:pPr algn="l" rtl="0" eaLnBrk="0">
              <a:lnSpc>
                <a:spcPct val="123000"/>
              </a:lnSpc>
            </a:pPr>
            <a:endParaRPr lang="en-US" altLang="en-US" sz="1000" dirty="0"/>
          </a:p>
          <a:p>
            <a:pPr algn="l" rtl="0" eaLnBrk="0">
              <a:lnSpc>
                <a:spcPct val="123000"/>
              </a:lnSpc>
            </a:pPr>
            <a:endParaRPr lang="en-US" altLang="en-US" sz="1000" dirty="0"/>
          </a:p>
          <a:p>
            <a:pPr algn="l" rtl="0" eaLnBrk="0">
              <a:lnSpc>
                <a:spcPct val="101000"/>
              </a:lnSpc>
            </a:pPr>
            <a:endParaRPr lang="en-US" altLang="en-US" sz="200" dirty="0"/>
          </a:p>
          <a:p>
            <a:pPr marL="3328670" algn="l" rtl="0" eaLnBrk="0">
              <a:lnSpc>
                <a:spcPts val="455"/>
              </a:lnSpc>
              <a:spcBef>
                <a:spcPts val="0"/>
              </a:spcBef>
            </a:pPr>
            <a:r>
              <a:rPr sz="800" kern="0" spc="130" dirty="0">
                <a:solidFill>
                  <a:srgbClr val="7F7F7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.</a:t>
            </a:r>
            <a:endParaRPr lang="en-US" altLang="en-US" sz="800" dirty="0"/>
          </a:p>
        </p:txBody>
      </p:sp>
      <p:sp>
        <p:nvSpPr>
          <p:cNvPr id="352" name="textbox 352"/>
          <p:cNvSpPr/>
          <p:nvPr/>
        </p:nvSpPr>
        <p:spPr>
          <a:xfrm>
            <a:off x="1325634" y="5370080"/>
            <a:ext cx="9288144" cy="89535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1855"/>
              </a:lnSpc>
            </a:pPr>
            <a:r>
              <a:rPr sz="1500" kern="0" spc="70" dirty="0">
                <a:solidFill>
                  <a:srgbClr val="595959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. </a:t>
            </a:r>
            <a:r>
              <a:rPr sz="1500" b="1" kern="0" spc="7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保司支付接口的直连</a:t>
            </a:r>
            <a:r>
              <a:rPr sz="1500" kern="0" spc="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能力是吞金兽的核心优势，目前已支持多种收款方式，降低平台支付和运营成本</a:t>
            </a:r>
            <a:endParaRPr lang="en-US" altLang="en-US" sz="1500" dirty="0"/>
          </a:p>
          <a:p>
            <a:pPr marL="12700" algn="l" rtl="0" eaLnBrk="0">
              <a:lnSpc>
                <a:spcPts val="1845"/>
              </a:lnSpc>
              <a:spcBef>
                <a:spcPts val="645"/>
              </a:spcBef>
            </a:pPr>
            <a:r>
              <a:rPr sz="1500" kern="0" spc="70" dirty="0">
                <a:solidFill>
                  <a:srgbClr val="262626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. </a:t>
            </a:r>
            <a:r>
              <a:rPr sz="1500" kern="0" spc="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强大的支付解决方案，能够在各种场景智能定制各种</a:t>
            </a:r>
            <a:r>
              <a:rPr sz="1500" b="1" kern="0" spc="7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支付及结算</a:t>
            </a:r>
            <a:r>
              <a:rPr sz="1500" kern="0" spc="7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流程，满</a:t>
            </a:r>
            <a:r>
              <a:rPr sz="1500" kern="0" spc="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足多场景业务需求</a:t>
            </a:r>
            <a:endParaRPr lang="en-US" altLang="en-US" sz="1500" dirty="0"/>
          </a:p>
          <a:p>
            <a:pPr algn="l" rtl="0" eaLnBrk="0">
              <a:lnSpc>
                <a:spcPct val="108000"/>
              </a:lnSpc>
            </a:pPr>
            <a:endParaRPr lang="en-US" altLang="en-US" sz="500" dirty="0"/>
          </a:p>
          <a:p>
            <a:pPr marL="12700" algn="l" rtl="0" eaLnBrk="0">
              <a:lnSpc>
                <a:spcPts val="1850"/>
              </a:lnSpc>
              <a:spcBef>
                <a:spcPts val="5"/>
              </a:spcBef>
            </a:pPr>
            <a:r>
              <a:rPr sz="1500" kern="0" spc="60" dirty="0">
                <a:solidFill>
                  <a:srgbClr val="595959">
                    <a:alpha val="100000"/>
                  </a:srgbClr>
                </a:solidFill>
                <a:latin typeface="Wingdings" panose="05000000000000000000"/>
                <a:ea typeface="Wingdings" panose="05000000000000000000"/>
                <a:cs typeface="Wingdings" panose="05000000000000000000"/>
              </a:rPr>
              <a:t>. </a:t>
            </a:r>
            <a:r>
              <a:rPr sz="1500" kern="0" spc="6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满足</a:t>
            </a:r>
            <a:r>
              <a:rPr sz="1500" b="1" kern="0" spc="6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保司、经代、货代、各类生</a:t>
            </a:r>
            <a:r>
              <a:rPr sz="1500" b="1" kern="0" spc="50" dirty="0">
                <a:solidFill>
                  <a:srgbClr val="00206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产企业</a:t>
            </a:r>
            <a:r>
              <a:rPr sz="1500" kern="0" spc="5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多方灵活收付的综合需求</a:t>
            </a:r>
            <a:endParaRPr lang="en-US" altLang="en-US" sz="1500" dirty="0"/>
          </a:p>
        </p:txBody>
      </p:sp>
      <p:graphicFrame>
        <p:nvGraphicFramePr>
          <p:cNvPr id="354" name="table 354"/>
          <p:cNvGraphicFramePr>
            <a:graphicFrameLocks noGrp="1"/>
          </p:cNvGraphicFramePr>
          <p:nvPr/>
        </p:nvGraphicFramePr>
        <p:xfrm>
          <a:off x="9808844" y="3176397"/>
          <a:ext cx="1882775" cy="643254"/>
        </p:xfrm>
        <a:graphic>
          <a:graphicData uri="http://schemas.openxmlformats.org/drawingml/2006/table">
            <a:tbl>
              <a:tblPr/>
              <a:tblGrid>
                <a:gridCol w="1882775"/>
              </a:tblGrid>
              <a:tr h="62420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700" dirty="0"/>
                    </a:p>
                    <a:p>
                      <a:pPr marL="104140" algn="l" rtl="0" eaLnBrk="0">
                        <a:lnSpc>
                          <a:spcPct val="114000"/>
                        </a:lnSpc>
                      </a:pPr>
                      <a:r>
                        <a:rPr sz="1400" b="1" kern="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提供多元化付款渠道    </a:t>
                      </a:r>
                      <a:r>
                        <a:rPr sz="1400" b="1" kern="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满足多场景业务需求</a:t>
                      </a:r>
                      <a:endParaRPr lang="en-US" altLang="en-US" sz="14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56" name="table 356"/>
          <p:cNvGraphicFramePr>
            <a:graphicFrameLocks noGrp="1"/>
          </p:cNvGraphicFramePr>
          <p:nvPr/>
        </p:nvGraphicFramePr>
        <p:xfrm>
          <a:off x="524637" y="3176397"/>
          <a:ext cx="1685925" cy="643254"/>
        </p:xfrm>
        <a:graphic>
          <a:graphicData uri="http://schemas.openxmlformats.org/drawingml/2006/table">
            <a:tbl>
              <a:tblPr/>
              <a:tblGrid>
                <a:gridCol w="1685925"/>
              </a:tblGrid>
              <a:tr h="62420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1000"/>
                        </a:lnSpc>
                      </a:pPr>
                      <a:endParaRPr lang="en-US" altLang="en-US" sz="700" dirty="0"/>
                    </a:p>
                    <a:p>
                      <a:pPr marL="109220" indent="-7620" algn="l" rtl="0" eaLnBrk="0">
                        <a:lnSpc>
                          <a:spcPct val="114000"/>
                        </a:lnSpc>
                        <a:spcBef>
                          <a:spcPts val="5"/>
                        </a:spcBef>
                      </a:pPr>
                      <a:r>
                        <a:rPr sz="1400" b="1" kern="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提供多种收款方式</a:t>
                      </a:r>
                      <a:r>
                        <a:rPr sz="1400" b="1" kern="0" spc="-1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</a:t>
                      </a:r>
                      <a:r>
                        <a:rPr sz="1400" b="1" kern="0" spc="-1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降低平台支付成本</a:t>
                      </a:r>
                      <a:endParaRPr lang="en-US" altLang="en-US" sz="1400" dirty="0"/>
                    </a:p>
                  </a:txBody>
                  <a:tcPr marL="0" marR="0" marT="0" marB="0" vert="horz">
                    <a:lnL w="19050" cap="flat" cmpd="sng" algn="ctr">
                      <a:solidFill>
                        <a:srgbClr val="324273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24273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24273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24273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58" name="picture 35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11320271" y="7619"/>
            <a:ext cx="816864" cy="876300"/>
          </a:xfrm>
          <a:prstGeom prst="rect">
            <a:avLst/>
          </a:prstGeom>
        </p:spPr>
      </p:pic>
      <p:sp>
        <p:nvSpPr>
          <p:cNvPr id="360" name="textbox 360"/>
          <p:cNvSpPr/>
          <p:nvPr/>
        </p:nvSpPr>
        <p:spPr>
          <a:xfrm>
            <a:off x="756687" y="1177023"/>
            <a:ext cx="1250314" cy="35179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2565"/>
              </a:lnSpc>
            </a:pPr>
            <a:r>
              <a:rPr sz="2100" b="1" kern="0" spc="3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智能直付</a:t>
            </a:r>
            <a:endParaRPr lang="en-US" altLang="en-US" sz="2100" dirty="0"/>
          </a:p>
        </p:txBody>
      </p:sp>
      <p:grpSp>
        <p:nvGrpSpPr>
          <p:cNvPr id="24" name="group 24"/>
          <p:cNvGrpSpPr/>
          <p:nvPr/>
        </p:nvGrpSpPr>
        <p:grpSpPr>
          <a:xfrm rot="21600000">
            <a:off x="3572255" y="2510028"/>
            <a:ext cx="621010" cy="57911"/>
            <a:chOff x="0" y="0"/>
            <a:chExt cx="621010" cy="57911"/>
          </a:xfrm>
        </p:grpSpPr>
        <p:sp>
          <p:nvSpPr>
            <p:cNvPr id="362" name="path"/>
            <p:cNvSpPr/>
            <p:nvPr/>
          </p:nvSpPr>
          <p:spPr>
            <a:xfrm>
              <a:off x="54757" y="16510"/>
              <a:ext cx="566253" cy="22223"/>
            </a:xfrm>
            <a:custGeom>
              <a:avLst/>
              <a:gdLst/>
              <a:ahLst/>
              <a:cxnLst/>
              <a:rect l="0" t="0" r="0" b="0"/>
              <a:pathLst>
                <a:path w="891" h="34">
                  <a:moveTo>
                    <a:pt x="891" y="24"/>
                  </a:moveTo>
                  <a:lnTo>
                    <a:pt x="0" y="9"/>
                  </a:lnTo>
                </a:path>
              </a:pathLst>
            </a:custGeom>
            <a:noFill/>
            <a:ln w="12700" cap="flat">
              <a:solidFill>
                <a:srgbClr val="324273">
                  <a:alpha val="100000"/>
                </a:srgbClr>
              </a:solidFill>
              <a:prstDash val="solid"/>
              <a:miter lim="100000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364" name="path"/>
            <p:cNvSpPr/>
            <p:nvPr/>
          </p:nvSpPr>
          <p:spPr>
            <a:xfrm>
              <a:off x="0" y="0"/>
              <a:ext cx="47244" cy="57911"/>
            </a:xfrm>
            <a:custGeom>
              <a:avLst/>
              <a:gdLst/>
              <a:ahLst/>
              <a:cxnLst/>
              <a:rect l="0" t="0" r="0" b="0"/>
              <a:pathLst>
                <a:path w="74" h="91">
                  <a:moveTo>
                    <a:pt x="0" y="45"/>
                  </a:moveTo>
                  <a:cubicBezTo>
                    <a:pt x="0" y="20"/>
                    <a:pt x="16" y="0"/>
                    <a:pt x="37" y="0"/>
                  </a:cubicBezTo>
                  <a:cubicBezTo>
                    <a:pt x="57" y="0"/>
                    <a:pt x="74" y="20"/>
                    <a:pt x="74" y="45"/>
                  </a:cubicBezTo>
                  <a:cubicBezTo>
                    <a:pt x="74" y="70"/>
                    <a:pt x="57" y="91"/>
                    <a:pt x="37" y="91"/>
                  </a:cubicBezTo>
                  <a:cubicBezTo>
                    <a:pt x="16" y="91"/>
                    <a:pt x="0" y="70"/>
                    <a:pt x="0" y="45"/>
                  </a:cubicBezTo>
                </a:path>
              </a:pathLst>
            </a:custGeom>
            <a:solidFill>
              <a:srgbClr val="000000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sp>
        <p:nvSpPr>
          <p:cNvPr id="366" name="path"/>
          <p:cNvSpPr/>
          <p:nvPr/>
        </p:nvSpPr>
        <p:spPr>
          <a:xfrm>
            <a:off x="4145279" y="2505455"/>
            <a:ext cx="47244" cy="57911"/>
          </a:xfrm>
          <a:custGeom>
            <a:avLst/>
            <a:gdLst/>
            <a:ahLst/>
            <a:cxnLst/>
            <a:rect l="0" t="0" r="0" b="0"/>
            <a:pathLst>
              <a:path w="74" h="91">
                <a:moveTo>
                  <a:pt x="0" y="45"/>
                </a:moveTo>
                <a:cubicBezTo>
                  <a:pt x="0" y="20"/>
                  <a:pt x="16" y="0"/>
                  <a:pt x="37" y="0"/>
                </a:cubicBezTo>
                <a:cubicBezTo>
                  <a:pt x="57" y="0"/>
                  <a:pt x="74" y="20"/>
                  <a:pt x="74" y="45"/>
                </a:cubicBezTo>
                <a:cubicBezTo>
                  <a:pt x="74" y="70"/>
                  <a:pt x="57" y="91"/>
                  <a:pt x="37" y="91"/>
                </a:cubicBezTo>
                <a:cubicBezTo>
                  <a:pt x="16" y="91"/>
                  <a:pt x="0" y="70"/>
                  <a:pt x="0" y="45"/>
                </a:cubicBezTo>
              </a:path>
            </a:pathLst>
          </a:custGeom>
          <a:solidFill>
            <a:srgbClr val="000000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grpSp>
        <p:nvGrpSpPr>
          <p:cNvPr id="26" name="group 26"/>
          <p:cNvGrpSpPr/>
          <p:nvPr/>
        </p:nvGrpSpPr>
        <p:grpSpPr>
          <a:xfrm rot="21600000">
            <a:off x="4138929" y="2499105"/>
            <a:ext cx="428171" cy="221060"/>
            <a:chOff x="0" y="0"/>
            <a:chExt cx="428171" cy="221060"/>
          </a:xfrm>
        </p:grpSpPr>
        <p:sp>
          <p:nvSpPr>
            <p:cNvPr id="368" name="path"/>
            <p:cNvSpPr/>
            <p:nvPr/>
          </p:nvSpPr>
          <p:spPr>
            <a:xfrm>
              <a:off x="17471" y="27985"/>
              <a:ext cx="410699" cy="193075"/>
            </a:xfrm>
            <a:custGeom>
              <a:avLst/>
              <a:gdLst/>
              <a:ahLst/>
              <a:cxnLst/>
              <a:rect l="0" t="0" r="0" b="0"/>
              <a:pathLst>
                <a:path w="646" h="304">
                  <a:moveTo>
                    <a:pt x="642" y="294"/>
                  </a:moveTo>
                  <a:lnTo>
                    <a:pt x="4" y="9"/>
                  </a:lnTo>
                </a:path>
              </a:pathLst>
            </a:custGeom>
            <a:noFill/>
            <a:ln w="12700" cap="flat">
              <a:solidFill>
                <a:srgbClr val="000000">
                  <a:alpha val="100000"/>
                </a:srgbClr>
              </a:solidFill>
              <a:prstDash val="solid"/>
              <a:miter lim="100000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370" name="path"/>
            <p:cNvSpPr/>
            <p:nvPr/>
          </p:nvSpPr>
          <p:spPr>
            <a:xfrm>
              <a:off x="0" y="0"/>
              <a:ext cx="59944" cy="70611"/>
            </a:xfrm>
            <a:custGeom>
              <a:avLst/>
              <a:gdLst/>
              <a:ahLst/>
              <a:cxnLst/>
              <a:rect l="0" t="0" r="0" b="0"/>
              <a:pathLst>
                <a:path w="94" h="111">
                  <a:moveTo>
                    <a:pt x="10" y="55"/>
                  </a:moveTo>
                  <a:cubicBezTo>
                    <a:pt x="10" y="30"/>
                    <a:pt x="26" y="10"/>
                    <a:pt x="47" y="10"/>
                  </a:cubicBezTo>
                  <a:cubicBezTo>
                    <a:pt x="67" y="10"/>
                    <a:pt x="84" y="30"/>
                    <a:pt x="84" y="55"/>
                  </a:cubicBezTo>
                  <a:cubicBezTo>
                    <a:pt x="84" y="80"/>
                    <a:pt x="67" y="101"/>
                    <a:pt x="47" y="101"/>
                  </a:cubicBezTo>
                  <a:cubicBezTo>
                    <a:pt x="26" y="101"/>
                    <a:pt x="10" y="80"/>
                    <a:pt x="10" y="55"/>
                  </a:cubicBezTo>
                </a:path>
              </a:pathLst>
            </a:custGeom>
            <a:noFill/>
            <a:ln w="12700" cap="flat">
              <a:solidFill>
                <a:srgbClr val="192D54">
                  <a:alpha val="100000"/>
                </a:srgbClr>
              </a:solidFill>
              <a:prstDash val="solid"/>
              <a:miter lim="100000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sp>
        <p:nvSpPr>
          <p:cNvPr id="372" name="path"/>
          <p:cNvSpPr/>
          <p:nvPr/>
        </p:nvSpPr>
        <p:spPr>
          <a:xfrm>
            <a:off x="7744951" y="2618168"/>
            <a:ext cx="361602" cy="101982"/>
          </a:xfrm>
          <a:custGeom>
            <a:avLst/>
            <a:gdLst/>
            <a:ahLst/>
            <a:cxnLst/>
            <a:rect l="0" t="0" r="0" b="0"/>
            <a:pathLst>
              <a:path w="569" h="160">
                <a:moveTo>
                  <a:pt x="2" y="150"/>
                </a:moveTo>
                <a:lnTo>
                  <a:pt x="567" y="9"/>
                </a:lnTo>
              </a:path>
            </a:pathLst>
          </a:custGeom>
          <a:noFill/>
          <a:ln w="12700" cap="flat">
            <a:solidFill>
              <a:srgbClr val="7F7F7F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374" name="picture 37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4517135" y="2676144"/>
            <a:ext cx="3238627" cy="76391"/>
          </a:xfrm>
          <a:prstGeom prst="rect">
            <a:avLst/>
          </a:prstGeom>
        </p:spPr>
      </p:pic>
      <p:sp>
        <p:nvSpPr>
          <p:cNvPr id="376" name="path"/>
          <p:cNvSpPr/>
          <p:nvPr/>
        </p:nvSpPr>
        <p:spPr>
          <a:xfrm>
            <a:off x="7864623" y="4031143"/>
            <a:ext cx="354796" cy="145595"/>
          </a:xfrm>
          <a:custGeom>
            <a:avLst/>
            <a:gdLst/>
            <a:ahLst/>
            <a:cxnLst/>
            <a:rect l="0" t="0" r="0" b="0"/>
            <a:pathLst>
              <a:path w="558" h="229">
                <a:moveTo>
                  <a:pt x="555" y="219"/>
                </a:moveTo>
                <a:lnTo>
                  <a:pt x="3" y="9"/>
                </a:lnTo>
              </a:path>
            </a:pathLst>
          </a:custGeom>
          <a:noFill/>
          <a:ln w="12700" cap="flat">
            <a:solidFill>
              <a:srgbClr val="7F7F7F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378" name="path"/>
          <p:cNvSpPr/>
          <p:nvPr/>
        </p:nvSpPr>
        <p:spPr>
          <a:xfrm>
            <a:off x="4006579" y="4032439"/>
            <a:ext cx="361601" cy="101982"/>
          </a:xfrm>
          <a:custGeom>
            <a:avLst/>
            <a:gdLst/>
            <a:ahLst/>
            <a:cxnLst/>
            <a:rect l="0" t="0" r="0" b="0"/>
            <a:pathLst>
              <a:path w="569" h="160">
                <a:moveTo>
                  <a:pt x="2" y="150"/>
                </a:moveTo>
                <a:lnTo>
                  <a:pt x="567" y="9"/>
                </a:lnTo>
              </a:path>
            </a:pathLst>
          </a:custGeom>
          <a:noFill/>
          <a:ln w="12700" cap="flat">
            <a:solidFill>
              <a:srgbClr val="000000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380" name="picture 38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4344034" y="4005334"/>
            <a:ext cx="3556381" cy="66277"/>
          </a:xfrm>
          <a:prstGeom prst="rect">
            <a:avLst/>
          </a:prstGeom>
        </p:spPr>
      </p:pic>
      <p:sp>
        <p:nvSpPr>
          <p:cNvPr id="382" name="textbox 382"/>
          <p:cNvSpPr/>
          <p:nvPr/>
        </p:nvSpPr>
        <p:spPr>
          <a:xfrm>
            <a:off x="8204835" y="1821865"/>
            <a:ext cx="936625" cy="2921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1800" b="1" kern="0" spc="-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付款方式</a:t>
            </a:r>
            <a:endParaRPr lang="en-US" altLang="en-US" sz="1800" dirty="0"/>
          </a:p>
        </p:txBody>
      </p:sp>
      <p:sp>
        <p:nvSpPr>
          <p:cNvPr id="384" name="textbox 384"/>
          <p:cNvSpPr/>
          <p:nvPr/>
        </p:nvSpPr>
        <p:spPr>
          <a:xfrm>
            <a:off x="2753334" y="1805990"/>
            <a:ext cx="936625" cy="2921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1800" b="1" kern="0" spc="-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收款方式</a:t>
            </a:r>
            <a:endParaRPr lang="en-US" altLang="en-US" sz="1800" dirty="0"/>
          </a:p>
        </p:txBody>
      </p:sp>
      <p:grpSp>
        <p:nvGrpSpPr>
          <p:cNvPr id="28" name="group 28"/>
          <p:cNvGrpSpPr/>
          <p:nvPr/>
        </p:nvGrpSpPr>
        <p:grpSpPr>
          <a:xfrm rot="21600000">
            <a:off x="3284220" y="3057144"/>
            <a:ext cx="619485" cy="57911"/>
            <a:chOff x="0" y="0"/>
            <a:chExt cx="619485" cy="57911"/>
          </a:xfrm>
        </p:grpSpPr>
        <p:sp>
          <p:nvSpPr>
            <p:cNvPr id="386" name="path"/>
            <p:cNvSpPr/>
            <p:nvPr/>
          </p:nvSpPr>
          <p:spPr>
            <a:xfrm>
              <a:off x="53232" y="18034"/>
              <a:ext cx="566253" cy="22223"/>
            </a:xfrm>
            <a:custGeom>
              <a:avLst/>
              <a:gdLst/>
              <a:ahLst/>
              <a:cxnLst/>
              <a:rect l="0" t="0" r="0" b="0"/>
              <a:pathLst>
                <a:path w="891" h="34">
                  <a:moveTo>
                    <a:pt x="891" y="24"/>
                  </a:moveTo>
                  <a:lnTo>
                    <a:pt x="0" y="9"/>
                  </a:lnTo>
                </a:path>
              </a:pathLst>
            </a:custGeom>
            <a:noFill/>
            <a:ln w="12700" cap="flat">
              <a:solidFill>
                <a:srgbClr val="324273">
                  <a:alpha val="100000"/>
                </a:srgbClr>
              </a:solidFill>
              <a:prstDash val="solid"/>
              <a:miter lim="100000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388" name="path"/>
            <p:cNvSpPr/>
            <p:nvPr/>
          </p:nvSpPr>
          <p:spPr>
            <a:xfrm>
              <a:off x="0" y="0"/>
              <a:ext cx="47243" cy="57911"/>
            </a:xfrm>
            <a:custGeom>
              <a:avLst/>
              <a:gdLst/>
              <a:ahLst/>
              <a:cxnLst/>
              <a:rect l="0" t="0" r="0" b="0"/>
              <a:pathLst>
                <a:path w="74" h="91">
                  <a:moveTo>
                    <a:pt x="0" y="45"/>
                  </a:moveTo>
                  <a:cubicBezTo>
                    <a:pt x="0" y="20"/>
                    <a:pt x="16" y="0"/>
                    <a:pt x="37" y="0"/>
                  </a:cubicBezTo>
                  <a:cubicBezTo>
                    <a:pt x="57" y="0"/>
                    <a:pt x="74" y="20"/>
                    <a:pt x="74" y="45"/>
                  </a:cubicBezTo>
                  <a:cubicBezTo>
                    <a:pt x="74" y="70"/>
                    <a:pt x="57" y="91"/>
                    <a:pt x="37" y="91"/>
                  </a:cubicBezTo>
                  <a:cubicBezTo>
                    <a:pt x="16" y="91"/>
                    <a:pt x="0" y="70"/>
                    <a:pt x="0" y="45"/>
                  </a:cubicBezTo>
                </a:path>
              </a:pathLst>
            </a:custGeom>
            <a:solidFill>
              <a:srgbClr val="000000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sp>
        <p:nvSpPr>
          <p:cNvPr id="390" name="textbox 390"/>
          <p:cNvSpPr/>
          <p:nvPr/>
        </p:nvSpPr>
        <p:spPr>
          <a:xfrm>
            <a:off x="2365840" y="3023774"/>
            <a:ext cx="984885" cy="16827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1120"/>
              </a:lnSpc>
            </a:pPr>
            <a:r>
              <a:rPr sz="900" kern="0" spc="6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网关支付（</a:t>
            </a:r>
            <a:r>
              <a:rPr sz="900" kern="0" spc="6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B/C</a:t>
            </a:r>
            <a:r>
              <a:rPr sz="900" kern="0" spc="6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lang="en-US" altLang="en-US" sz="900" dirty="0"/>
          </a:p>
        </p:txBody>
      </p:sp>
      <p:sp>
        <p:nvSpPr>
          <p:cNvPr id="392" name="path"/>
          <p:cNvSpPr/>
          <p:nvPr/>
        </p:nvSpPr>
        <p:spPr>
          <a:xfrm>
            <a:off x="3323421" y="3050794"/>
            <a:ext cx="59943" cy="70611"/>
          </a:xfrm>
          <a:custGeom>
            <a:avLst/>
            <a:gdLst/>
            <a:ahLst/>
            <a:cxnLst/>
            <a:rect l="0" t="0" r="0" b="0"/>
            <a:pathLst>
              <a:path w="94" h="111">
                <a:moveTo>
                  <a:pt x="10" y="55"/>
                </a:moveTo>
                <a:cubicBezTo>
                  <a:pt x="10" y="30"/>
                  <a:pt x="26" y="10"/>
                  <a:pt x="47" y="10"/>
                </a:cubicBezTo>
                <a:cubicBezTo>
                  <a:pt x="67" y="10"/>
                  <a:pt x="84" y="30"/>
                  <a:pt x="84" y="55"/>
                </a:cubicBezTo>
                <a:cubicBezTo>
                  <a:pt x="84" y="80"/>
                  <a:pt x="67" y="101"/>
                  <a:pt x="47" y="101"/>
                </a:cubicBezTo>
                <a:cubicBezTo>
                  <a:pt x="26" y="101"/>
                  <a:pt x="10" y="80"/>
                  <a:pt x="10" y="55"/>
                </a:cubicBezTo>
              </a:path>
            </a:pathLst>
          </a:custGeom>
          <a:noFill/>
          <a:ln w="12700" cap="flat">
            <a:solidFill>
              <a:srgbClr val="192D54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394" name="path"/>
          <p:cNvSpPr/>
          <p:nvPr/>
        </p:nvSpPr>
        <p:spPr>
          <a:xfrm>
            <a:off x="3855720" y="3054096"/>
            <a:ext cx="47243" cy="57911"/>
          </a:xfrm>
          <a:custGeom>
            <a:avLst/>
            <a:gdLst/>
            <a:ahLst/>
            <a:cxnLst/>
            <a:rect l="0" t="0" r="0" b="0"/>
            <a:pathLst>
              <a:path w="74" h="91">
                <a:moveTo>
                  <a:pt x="0" y="45"/>
                </a:moveTo>
                <a:cubicBezTo>
                  <a:pt x="0" y="20"/>
                  <a:pt x="16" y="0"/>
                  <a:pt x="37" y="0"/>
                </a:cubicBezTo>
                <a:cubicBezTo>
                  <a:pt x="57" y="0"/>
                  <a:pt x="74" y="20"/>
                  <a:pt x="74" y="45"/>
                </a:cubicBezTo>
                <a:cubicBezTo>
                  <a:pt x="74" y="70"/>
                  <a:pt x="57" y="91"/>
                  <a:pt x="37" y="91"/>
                </a:cubicBezTo>
                <a:cubicBezTo>
                  <a:pt x="16" y="91"/>
                  <a:pt x="0" y="70"/>
                  <a:pt x="0" y="45"/>
                </a:cubicBezTo>
              </a:path>
            </a:pathLst>
          </a:custGeom>
          <a:solidFill>
            <a:srgbClr val="000000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grpSp>
        <p:nvGrpSpPr>
          <p:cNvPr id="30" name="group 30"/>
          <p:cNvGrpSpPr/>
          <p:nvPr/>
        </p:nvGrpSpPr>
        <p:grpSpPr>
          <a:xfrm rot="21600000">
            <a:off x="3849370" y="3047746"/>
            <a:ext cx="429695" cy="221060"/>
            <a:chOff x="0" y="0"/>
            <a:chExt cx="429695" cy="221060"/>
          </a:xfrm>
        </p:grpSpPr>
        <p:sp>
          <p:nvSpPr>
            <p:cNvPr id="396" name="path"/>
            <p:cNvSpPr/>
            <p:nvPr/>
          </p:nvSpPr>
          <p:spPr>
            <a:xfrm>
              <a:off x="18995" y="27985"/>
              <a:ext cx="410699" cy="193075"/>
            </a:xfrm>
            <a:custGeom>
              <a:avLst/>
              <a:gdLst/>
              <a:ahLst/>
              <a:cxnLst/>
              <a:rect l="0" t="0" r="0" b="0"/>
              <a:pathLst>
                <a:path w="646" h="304">
                  <a:moveTo>
                    <a:pt x="642" y="294"/>
                  </a:moveTo>
                  <a:lnTo>
                    <a:pt x="4" y="9"/>
                  </a:lnTo>
                </a:path>
              </a:pathLst>
            </a:custGeom>
            <a:noFill/>
            <a:ln w="12700" cap="flat">
              <a:solidFill>
                <a:srgbClr val="000000">
                  <a:alpha val="100000"/>
                </a:srgbClr>
              </a:solidFill>
              <a:prstDash val="solid"/>
              <a:miter lim="100000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398" name="path"/>
            <p:cNvSpPr/>
            <p:nvPr/>
          </p:nvSpPr>
          <p:spPr>
            <a:xfrm>
              <a:off x="0" y="0"/>
              <a:ext cx="59943" cy="70611"/>
            </a:xfrm>
            <a:custGeom>
              <a:avLst/>
              <a:gdLst/>
              <a:ahLst/>
              <a:cxnLst/>
              <a:rect l="0" t="0" r="0" b="0"/>
              <a:pathLst>
                <a:path w="94" h="111">
                  <a:moveTo>
                    <a:pt x="10" y="55"/>
                  </a:moveTo>
                  <a:cubicBezTo>
                    <a:pt x="10" y="30"/>
                    <a:pt x="26" y="10"/>
                    <a:pt x="47" y="10"/>
                  </a:cubicBezTo>
                  <a:cubicBezTo>
                    <a:pt x="67" y="10"/>
                    <a:pt x="84" y="30"/>
                    <a:pt x="84" y="55"/>
                  </a:cubicBezTo>
                  <a:cubicBezTo>
                    <a:pt x="84" y="80"/>
                    <a:pt x="67" y="101"/>
                    <a:pt x="47" y="101"/>
                  </a:cubicBezTo>
                  <a:cubicBezTo>
                    <a:pt x="26" y="101"/>
                    <a:pt x="10" y="80"/>
                    <a:pt x="10" y="55"/>
                  </a:cubicBezTo>
                </a:path>
              </a:pathLst>
            </a:custGeom>
            <a:noFill/>
            <a:ln w="12700" cap="flat">
              <a:solidFill>
                <a:srgbClr val="192D54">
                  <a:alpha val="100000"/>
                </a:srgbClr>
              </a:solidFill>
              <a:prstDash val="solid"/>
              <a:miter lim="100000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sp>
        <p:nvSpPr>
          <p:cNvPr id="400" name="textbox 400"/>
          <p:cNvSpPr/>
          <p:nvPr/>
        </p:nvSpPr>
        <p:spPr>
          <a:xfrm>
            <a:off x="8834370" y="2558573"/>
            <a:ext cx="657225" cy="17208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1155"/>
              </a:lnSpc>
            </a:pPr>
            <a:r>
              <a:rPr sz="900" kern="0" spc="9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第三方渠道</a:t>
            </a:r>
            <a:endParaRPr lang="en-US" altLang="en-US" sz="900" dirty="0"/>
          </a:p>
        </p:txBody>
      </p:sp>
      <p:sp>
        <p:nvSpPr>
          <p:cNvPr id="402" name="textbox 402"/>
          <p:cNvSpPr/>
          <p:nvPr/>
        </p:nvSpPr>
        <p:spPr>
          <a:xfrm>
            <a:off x="2949064" y="2451392"/>
            <a:ext cx="530225" cy="17272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1155"/>
              </a:lnSpc>
            </a:pPr>
            <a:r>
              <a:rPr sz="900" kern="0" spc="9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扫码支付</a:t>
            </a:r>
            <a:endParaRPr lang="en-US" altLang="en-US" sz="900" dirty="0"/>
          </a:p>
        </p:txBody>
      </p:sp>
      <p:sp>
        <p:nvSpPr>
          <p:cNvPr id="404" name="textbox 404"/>
          <p:cNvSpPr/>
          <p:nvPr/>
        </p:nvSpPr>
        <p:spPr>
          <a:xfrm>
            <a:off x="8968610" y="4121695"/>
            <a:ext cx="530225" cy="17335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1160"/>
              </a:lnSpc>
            </a:pPr>
            <a:r>
              <a:rPr sz="900" kern="0" spc="9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批量代付</a:t>
            </a:r>
            <a:endParaRPr lang="en-US" altLang="en-US" sz="900" dirty="0"/>
          </a:p>
        </p:txBody>
      </p:sp>
      <p:sp>
        <p:nvSpPr>
          <p:cNvPr id="406" name="textbox 406"/>
          <p:cNvSpPr/>
          <p:nvPr/>
        </p:nvSpPr>
        <p:spPr>
          <a:xfrm>
            <a:off x="9104752" y="3583082"/>
            <a:ext cx="530859" cy="17208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1155"/>
              </a:lnSpc>
            </a:pPr>
            <a:r>
              <a:rPr sz="900" kern="0" spc="9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银联渠道</a:t>
            </a:r>
            <a:endParaRPr lang="en-US" altLang="en-US" sz="900" dirty="0"/>
          </a:p>
        </p:txBody>
      </p:sp>
      <p:sp>
        <p:nvSpPr>
          <p:cNvPr id="408" name="textbox 408"/>
          <p:cNvSpPr/>
          <p:nvPr/>
        </p:nvSpPr>
        <p:spPr>
          <a:xfrm>
            <a:off x="9086464" y="3053238"/>
            <a:ext cx="530859" cy="17208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1155"/>
              </a:lnSpc>
            </a:pPr>
            <a:r>
              <a:rPr sz="900" kern="0" spc="9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银行渠道</a:t>
            </a:r>
            <a:endParaRPr lang="en-US" altLang="en-US" sz="900" dirty="0"/>
          </a:p>
        </p:txBody>
      </p:sp>
      <p:sp>
        <p:nvSpPr>
          <p:cNvPr id="410" name="textbox 410"/>
          <p:cNvSpPr/>
          <p:nvPr/>
        </p:nvSpPr>
        <p:spPr>
          <a:xfrm>
            <a:off x="2787262" y="4067714"/>
            <a:ext cx="530225" cy="17208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1155"/>
              </a:lnSpc>
            </a:pPr>
            <a:r>
              <a:rPr sz="900" kern="0" spc="9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快捷支付</a:t>
            </a:r>
            <a:endParaRPr lang="en-US" altLang="en-US" sz="900" dirty="0"/>
          </a:p>
        </p:txBody>
      </p:sp>
      <p:sp>
        <p:nvSpPr>
          <p:cNvPr id="412" name="textbox 412"/>
          <p:cNvSpPr/>
          <p:nvPr/>
        </p:nvSpPr>
        <p:spPr>
          <a:xfrm>
            <a:off x="2682106" y="3592480"/>
            <a:ext cx="530225" cy="17145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1145"/>
              </a:lnSpc>
            </a:pPr>
            <a:r>
              <a:rPr sz="900" kern="0" spc="9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余额支付</a:t>
            </a:r>
            <a:endParaRPr lang="en-US" altLang="en-US" sz="900" dirty="0"/>
          </a:p>
        </p:txBody>
      </p:sp>
      <p:sp>
        <p:nvSpPr>
          <p:cNvPr id="414" name="textbox 414"/>
          <p:cNvSpPr/>
          <p:nvPr/>
        </p:nvSpPr>
        <p:spPr>
          <a:xfrm>
            <a:off x="3046594" y="4422806"/>
            <a:ext cx="529590" cy="17208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1150"/>
              </a:lnSpc>
            </a:pPr>
            <a:r>
              <a:rPr sz="900" kern="0" spc="8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线下转账</a:t>
            </a:r>
            <a:endParaRPr lang="en-US" altLang="en-US" sz="900" dirty="0"/>
          </a:p>
        </p:txBody>
      </p:sp>
      <p:sp>
        <p:nvSpPr>
          <p:cNvPr id="416" name="textbox 416"/>
          <p:cNvSpPr/>
          <p:nvPr/>
        </p:nvSpPr>
        <p:spPr>
          <a:xfrm>
            <a:off x="8680313" y="4430426"/>
            <a:ext cx="528955" cy="17272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1155"/>
              </a:lnSpc>
            </a:pPr>
            <a:r>
              <a:rPr sz="900" kern="0" spc="8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单笔代付</a:t>
            </a:r>
            <a:endParaRPr lang="en-US" altLang="en-US" sz="900" dirty="0"/>
          </a:p>
        </p:txBody>
      </p:sp>
      <p:sp>
        <p:nvSpPr>
          <p:cNvPr id="418" name="path"/>
          <p:cNvSpPr/>
          <p:nvPr/>
        </p:nvSpPr>
        <p:spPr>
          <a:xfrm>
            <a:off x="8004831" y="3525175"/>
            <a:ext cx="354795" cy="145595"/>
          </a:xfrm>
          <a:custGeom>
            <a:avLst/>
            <a:gdLst/>
            <a:ahLst/>
            <a:cxnLst/>
            <a:rect l="0" t="0" r="0" b="0"/>
            <a:pathLst>
              <a:path w="558" h="229">
                <a:moveTo>
                  <a:pt x="555" y="219"/>
                </a:moveTo>
                <a:lnTo>
                  <a:pt x="3" y="9"/>
                </a:lnTo>
              </a:path>
            </a:pathLst>
          </a:custGeom>
          <a:noFill/>
          <a:ln w="12700" cap="flat">
            <a:solidFill>
              <a:srgbClr val="7F7F7F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20" name="path"/>
          <p:cNvSpPr/>
          <p:nvPr/>
        </p:nvSpPr>
        <p:spPr>
          <a:xfrm>
            <a:off x="7920227" y="4445508"/>
            <a:ext cx="47244" cy="57911"/>
          </a:xfrm>
          <a:custGeom>
            <a:avLst/>
            <a:gdLst/>
            <a:ahLst/>
            <a:cxnLst/>
            <a:rect l="0" t="0" r="0" b="0"/>
            <a:pathLst>
              <a:path w="74" h="91">
                <a:moveTo>
                  <a:pt x="0" y="45"/>
                </a:moveTo>
                <a:cubicBezTo>
                  <a:pt x="0" y="20"/>
                  <a:pt x="16" y="0"/>
                  <a:pt x="37" y="0"/>
                </a:cubicBezTo>
                <a:cubicBezTo>
                  <a:pt x="57" y="0"/>
                  <a:pt x="74" y="20"/>
                  <a:pt x="74" y="45"/>
                </a:cubicBezTo>
                <a:cubicBezTo>
                  <a:pt x="74" y="70"/>
                  <a:pt x="57" y="91"/>
                  <a:pt x="37" y="91"/>
                </a:cubicBezTo>
                <a:cubicBezTo>
                  <a:pt x="16" y="91"/>
                  <a:pt x="0" y="70"/>
                  <a:pt x="0" y="45"/>
                </a:cubicBezTo>
              </a:path>
            </a:pathLst>
          </a:custGeom>
          <a:solidFill>
            <a:srgbClr val="7F7F7F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22" name="path"/>
          <p:cNvSpPr/>
          <p:nvPr/>
        </p:nvSpPr>
        <p:spPr>
          <a:xfrm>
            <a:off x="7913877" y="4439158"/>
            <a:ext cx="59944" cy="70611"/>
          </a:xfrm>
          <a:custGeom>
            <a:avLst/>
            <a:gdLst/>
            <a:ahLst/>
            <a:cxnLst/>
            <a:rect l="0" t="0" r="0" b="0"/>
            <a:pathLst>
              <a:path w="94" h="111">
                <a:moveTo>
                  <a:pt x="10" y="55"/>
                </a:moveTo>
                <a:cubicBezTo>
                  <a:pt x="10" y="30"/>
                  <a:pt x="26" y="10"/>
                  <a:pt x="47" y="10"/>
                </a:cubicBezTo>
                <a:cubicBezTo>
                  <a:pt x="67" y="10"/>
                  <a:pt x="84" y="30"/>
                  <a:pt x="84" y="55"/>
                </a:cubicBezTo>
                <a:cubicBezTo>
                  <a:pt x="84" y="80"/>
                  <a:pt x="67" y="101"/>
                  <a:pt x="47" y="101"/>
                </a:cubicBezTo>
                <a:cubicBezTo>
                  <a:pt x="26" y="101"/>
                  <a:pt x="10" y="80"/>
                  <a:pt x="10" y="55"/>
                </a:cubicBezTo>
              </a:path>
            </a:pathLst>
          </a:custGeom>
          <a:noFill/>
          <a:ln w="12700" cap="flat">
            <a:solidFill>
              <a:srgbClr val="7F7F7F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grpSp>
        <p:nvGrpSpPr>
          <p:cNvPr id="32" name="group 32"/>
          <p:cNvGrpSpPr/>
          <p:nvPr/>
        </p:nvGrpSpPr>
        <p:grpSpPr>
          <a:xfrm rot="21600000">
            <a:off x="7933924" y="4456176"/>
            <a:ext cx="699535" cy="57912"/>
            <a:chOff x="0" y="0"/>
            <a:chExt cx="699535" cy="57912"/>
          </a:xfrm>
        </p:grpSpPr>
        <p:sp>
          <p:nvSpPr>
            <p:cNvPr id="424" name="path"/>
            <p:cNvSpPr/>
            <p:nvPr/>
          </p:nvSpPr>
          <p:spPr>
            <a:xfrm>
              <a:off x="0" y="19558"/>
              <a:ext cx="667679" cy="14859"/>
            </a:xfrm>
            <a:custGeom>
              <a:avLst/>
              <a:gdLst/>
              <a:ahLst/>
              <a:cxnLst/>
              <a:rect l="0" t="0" r="0" b="0"/>
              <a:pathLst>
                <a:path w="1051" h="23">
                  <a:moveTo>
                    <a:pt x="1051" y="13"/>
                  </a:moveTo>
                  <a:lnTo>
                    <a:pt x="0" y="10"/>
                  </a:lnTo>
                </a:path>
              </a:pathLst>
            </a:custGeom>
            <a:noFill/>
            <a:ln w="12700" cap="flat">
              <a:solidFill>
                <a:srgbClr val="7F7F7F">
                  <a:alpha val="100000"/>
                </a:srgbClr>
              </a:solidFill>
              <a:prstDash val="solid"/>
              <a:miter lim="100000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426" name="path"/>
            <p:cNvSpPr/>
            <p:nvPr/>
          </p:nvSpPr>
          <p:spPr>
            <a:xfrm>
              <a:off x="652291" y="0"/>
              <a:ext cx="47243" cy="57912"/>
            </a:xfrm>
            <a:custGeom>
              <a:avLst/>
              <a:gdLst/>
              <a:ahLst/>
              <a:cxnLst/>
              <a:rect l="0" t="0" r="0" b="0"/>
              <a:pathLst>
                <a:path w="74" h="91">
                  <a:moveTo>
                    <a:pt x="0" y="45"/>
                  </a:moveTo>
                  <a:cubicBezTo>
                    <a:pt x="0" y="20"/>
                    <a:pt x="16" y="0"/>
                    <a:pt x="37" y="0"/>
                  </a:cubicBezTo>
                  <a:cubicBezTo>
                    <a:pt x="57" y="0"/>
                    <a:pt x="74" y="20"/>
                    <a:pt x="74" y="45"/>
                  </a:cubicBezTo>
                  <a:cubicBezTo>
                    <a:pt x="74" y="70"/>
                    <a:pt x="57" y="91"/>
                    <a:pt x="37" y="91"/>
                  </a:cubicBezTo>
                  <a:cubicBezTo>
                    <a:pt x="16" y="91"/>
                    <a:pt x="0" y="70"/>
                    <a:pt x="0" y="45"/>
                  </a:cubicBezTo>
                </a:path>
              </a:pathLst>
            </a:custGeom>
            <a:solidFill>
              <a:srgbClr val="7F7F7F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sp>
        <p:nvSpPr>
          <p:cNvPr id="428" name="path"/>
          <p:cNvSpPr/>
          <p:nvPr/>
        </p:nvSpPr>
        <p:spPr>
          <a:xfrm>
            <a:off x="8345423" y="3631692"/>
            <a:ext cx="45720" cy="57911"/>
          </a:xfrm>
          <a:custGeom>
            <a:avLst/>
            <a:gdLst/>
            <a:ahLst/>
            <a:cxnLst/>
            <a:rect l="0" t="0" r="0" b="0"/>
            <a:pathLst>
              <a:path w="72" h="91">
                <a:moveTo>
                  <a:pt x="0" y="45"/>
                </a:moveTo>
                <a:cubicBezTo>
                  <a:pt x="0" y="20"/>
                  <a:pt x="16" y="0"/>
                  <a:pt x="36" y="0"/>
                </a:cubicBezTo>
                <a:cubicBezTo>
                  <a:pt x="55" y="0"/>
                  <a:pt x="72" y="20"/>
                  <a:pt x="72" y="45"/>
                </a:cubicBezTo>
                <a:cubicBezTo>
                  <a:pt x="72" y="70"/>
                  <a:pt x="55" y="91"/>
                  <a:pt x="36" y="91"/>
                </a:cubicBezTo>
                <a:cubicBezTo>
                  <a:pt x="16" y="91"/>
                  <a:pt x="0" y="70"/>
                  <a:pt x="0" y="45"/>
                </a:cubicBezTo>
              </a:path>
            </a:pathLst>
          </a:custGeom>
          <a:solidFill>
            <a:srgbClr val="7F7F7F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30" name="path"/>
          <p:cNvSpPr/>
          <p:nvPr/>
        </p:nvSpPr>
        <p:spPr>
          <a:xfrm>
            <a:off x="8339073" y="3625342"/>
            <a:ext cx="58420" cy="70611"/>
          </a:xfrm>
          <a:custGeom>
            <a:avLst/>
            <a:gdLst/>
            <a:ahLst/>
            <a:cxnLst/>
            <a:rect l="0" t="0" r="0" b="0"/>
            <a:pathLst>
              <a:path w="92" h="111">
                <a:moveTo>
                  <a:pt x="10" y="55"/>
                </a:moveTo>
                <a:cubicBezTo>
                  <a:pt x="10" y="30"/>
                  <a:pt x="26" y="10"/>
                  <a:pt x="46" y="10"/>
                </a:cubicBezTo>
                <a:cubicBezTo>
                  <a:pt x="65" y="10"/>
                  <a:pt x="82" y="30"/>
                  <a:pt x="82" y="55"/>
                </a:cubicBezTo>
                <a:cubicBezTo>
                  <a:pt x="82" y="80"/>
                  <a:pt x="65" y="101"/>
                  <a:pt x="46" y="101"/>
                </a:cubicBezTo>
                <a:cubicBezTo>
                  <a:pt x="26" y="101"/>
                  <a:pt x="10" y="80"/>
                  <a:pt x="10" y="55"/>
                </a:cubicBezTo>
              </a:path>
            </a:pathLst>
          </a:custGeom>
          <a:noFill/>
          <a:ln w="12700" cap="flat">
            <a:solidFill>
              <a:srgbClr val="7F7F7F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grpSp>
        <p:nvGrpSpPr>
          <p:cNvPr id="34" name="group 34"/>
          <p:cNvGrpSpPr/>
          <p:nvPr/>
        </p:nvGrpSpPr>
        <p:grpSpPr>
          <a:xfrm rot="21600000">
            <a:off x="8359120" y="3642359"/>
            <a:ext cx="699536" cy="57911"/>
            <a:chOff x="0" y="0"/>
            <a:chExt cx="699536" cy="57911"/>
          </a:xfrm>
        </p:grpSpPr>
        <p:sp>
          <p:nvSpPr>
            <p:cNvPr id="432" name="path"/>
            <p:cNvSpPr/>
            <p:nvPr/>
          </p:nvSpPr>
          <p:spPr>
            <a:xfrm>
              <a:off x="0" y="19557"/>
              <a:ext cx="667679" cy="14859"/>
            </a:xfrm>
            <a:custGeom>
              <a:avLst/>
              <a:gdLst/>
              <a:ahLst/>
              <a:cxnLst/>
              <a:rect l="0" t="0" r="0" b="0"/>
              <a:pathLst>
                <a:path w="1051" h="23">
                  <a:moveTo>
                    <a:pt x="1051" y="13"/>
                  </a:moveTo>
                  <a:lnTo>
                    <a:pt x="0" y="10"/>
                  </a:lnTo>
                </a:path>
              </a:pathLst>
            </a:custGeom>
            <a:noFill/>
            <a:ln w="12700" cap="flat">
              <a:solidFill>
                <a:srgbClr val="7F7F7F">
                  <a:alpha val="100000"/>
                </a:srgbClr>
              </a:solidFill>
              <a:prstDash val="solid"/>
              <a:miter lim="100000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434" name="path"/>
            <p:cNvSpPr/>
            <p:nvPr/>
          </p:nvSpPr>
          <p:spPr>
            <a:xfrm>
              <a:off x="652291" y="0"/>
              <a:ext cx="47244" cy="57911"/>
            </a:xfrm>
            <a:custGeom>
              <a:avLst/>
              <a:gdLst/>
              <a:ahLst/>
              <a:cxnLst/>
              <a:rect l="0" t="0" r="0" b="0"/>
              <a:pathLst>
                <a:path w="74" h="91">
                  <a:moveTo>
                    <a:pt x="0" y="45"/>
                  </a:moveTo>
                  <a:cubicBezTo>
                    <a:pt x="0" y="20"/>
                    <a:pt x="16" y="0"/>
                    <a:pt x="37" y="0"/>
                  </a:cubicBezTo>
                  <a:cubicBezTo>
                    <a:pt x="57" y="0"/>
                    <a:pt x="74" y="20"/>
                    <a:pt x="74" y="45"/>
                  </a:cubicBezTo>
                  <a:cubicBezTo>
                    <a:pt x="74" y="70"/>
                    <a:pt x="57" y="91"/>
                    <a:pt x="37" y="91"/>
                  </a:cubicBezTo>
                  <a:cubicBezTo>
                    <a:pt x="16" y="91"/>
                    <a:pt x="0" y="70"/>
                    <a:pt x="0" y="45"/>
                  </a:cubicBezTo>
                </a:path>
              </a:pathLst>
            </a:custGeom>
            <a:solidFill>
              <a:srgbClr val="7F7F7F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sp>
        <p:nvSpPr>
          <p:cNvPr id="436" name="path"/>
          <p:cNvSpPr/>
          <p:nvPr/>
        </p:nvSpPr>
        <p:spPr>
          <a:xfrm>
            <a:off x="8205216" y="4137659"/>
            <a:ext cx="47243" cy="57911"/>
          </a:xfrm>
          <a:custGeom>
            <a:avLst/>
            <a:gdLst/>
            <a:ahLst/>
            <a:cxnLst/>
            <a:rect l="0" t="0" r="0" b="0"/>
            <a:pathLst>
              <a:path w="74" h="91">
                <a:moveTo>
                  <a:pt x="0" y="45"/>
                </a:moveTo>
                <a:cubicBezTo>
                  <a:pt x="0" y="20"/>
                  <a:pt x="16" y="0"/>
                  <a:pt x="37" y="0"/>
                </a:cubicBezTo>
                <a:cubicBezTo>
                  <a:pt x="57" y="0"/>
                  <a:pt x="74" y="20"/>
                  <a:pt x="74" y="45"/>
                </a:cubicBezTo>
                <a:cubicBezTo>
                  <a:pt x="74" y="70"/>
                  <a:pt x="57" y="91"/>
                  <a:pt x="37" y="91"/>
                </a:cubicBezTo>
                <a:cubicBezTo>
                  <a:pt x="16" y="91"/>
                  <a:pt x="0" y="70"/>
                  <a:pt x="0" y="45"/>
                </a:cubicBezTo>
              </a:path>
            </a:pathLst>
          </a:custGeom>
          <a:solidFill>
            <a:srgbClr val="7F7F7F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38" name="path"/>
          <p:cNvSpPr/>
          <p:nvPr/>
        </p:nvSpPr>
        <p:spPr>
          <a:xfrm>
            <a:off x="8198866" y="4131309"/>
            <a:ext cx="59943" cy="70611"/>
          </a:xfrm>
          <a:custGeom>
            <a:avLst/>
            <a:gdLst/>
            <a:ahLst/>
            <a:cxnLst/>
            <a:rect l="0" t="0" r="0" b="0"/>
            <a:pathLst>
              <a:path w="94" h="111">
                <a:moveTo>
                  <a:pt x="10" y="55"/>
                </a:moveTo>
                <a:cubicBezTo>
                  <a:pt x="10" y="30"/>
                  <a:pt x="26" y="10"/>
                  <a:pt x="47" y="10"/>
                </a:cubicBezTo>
                <a:cubicBezTo>
                  <a:pt x="67" y="10"/>
                  <a:pt x="84" y="30"/>
                  <a:pt x="84" y="55"/>
                </a:cubicBezTo>
                <a:cubicBezTo>
                  <a:pt x="84" y="80"/>
                  <a:pt x="67" y="101"/>
                  <a:pt x="47" y="101"/>
                </a:cubicBezTo>
                <a:cubicBezTo>
                  <a:pt x="26" y="101"/>
                  <a:pt x="10" y="80"/>
                  <a:pt x="10" y="55"/>
                </a:cubicBezTo>
              </a:path>
            </a:pathLst>
          </a:custGeom>
          <a:noFill/>
          <a:ln w="12700" cap="flat">
            <a:solidFill>
              <a:srgbClr val="7F7F7F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grpSp>
        <p:nvGrpSpPr>
          <p:cNvPr id="36" name="group 36"/>
          <p:cNvGrpSpPr/>
          <p:nvPr/>
        </p:nvGrpSpPr>
        <p:grpSpPr>
          <a:xfrm rot="21600000">
            <a:off x="8218911" y="4148328"/>
            <a:ext cx="699536" cy="57911"/>
            <a:chOff x="0" y="0"/>
            <a:chExt cx="699536" cy="57911"/>
          </a:xfrm>
        </p:grpSpPr>
        <p:sp>
          <p:nvSpPr>
            <p:cNvPr id="440" name="path"/>
            <p:cNvSpPr/>
            <p:nvPr/>
          </p:nvSpPr>
          <p:spPr>
            <a:xfrm>
              <a:off x="0" y="18034"/>
              <a:ext cx="667680" cy="14858"/>
            </a:xfrm>
            <a:custGeom>
              <a:avLst/>
              <a:gdLst/>
              <a:ahLst/>
              <a:cxnLst/>
              <a:rect l="0" t="0" r="0" b="0"/>
              <a:pathLst>
                <a:path w="1051" h="23">
                  <a:moveTo>
                    <a:pt x="1051" y="13"/>
                  </a:moveTo>
                  <a:lnTo>
                    <a:pt x="0" y="10"/>
                  </a:lnTo>
                </a:path>
              </a:pathLst>
            </a:custGeom>
            <a:noFill/>
            <a:ln w="12700" cap="flat">
              <a:solidFill>
                <a:srgbClr val="7F7F7F">
                  <a:alpha val="100000"/>
                </a:srgbClr>
              </a:solidFill>
              <a:prstDash val="solid"/>
              <a:miter lim="100000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442" name="path"/>
            <p:cNvSpPr/>
            <p:nvPr/>
          </p:nvSpPr>
          <p:spPr>
            <a:xfrm>
              <a:off x="652292" y="0"/>
              <a:ext cx="47243" cy="57911"/>
            </a:xfrm>
            <a:custGeom>
              <a:avLst/>
              <a:gdLst/>
              <a:ahLst/>
              <a:cxnLst/>
              <a:rect l="0" t="0" r="0" b="0"/>
              <a:pathLst>
                <a:path w="74" h="91">
                  <a:moveTo>
                    <a:pt x="0" y="45"/>
                  </a:moveTo>
                  <a:cubicBezTo>
                    <a:pt x="0" y="20"/>
                    <a:pt x="16" y="0"/>
                    <a:pt x="37" y="0"/>
                  </a:cubicBezTo>
                  <a:cubicBezTo>
                    <a:pt x="57" y="0"/>
                    <a:pt x="74" y="20"/>
                    <a:pt x="74" y="45"/>
                  </a:cubicBezTo>
                  <a:cubicBezTo>
                    <a:pt x="74" y="70"/>
                    <a:pt x="57" y="91"/>
                    <a:pt x="37" y="91"/>
                  </a:cubicBezTo>
                  <a:cubicBezTo>
                    <a:pt x="16" y="91"/>
                    <a:pt x="0" y="70"/>
                    <a:pt x="0" y="45"/>
                  </a:cubicBezTo>
                </a:path>
              </a:pathLst>
            </a:custGeom>
            <a:solidFill>
              <a:srgbClr val="7F7F7F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grpSp>
        <p:nvGrpSpPr>
          <p:cNvPr id="38" name="group 38"/>
          <p:cNvGrpSpPr/>
          <p:nvPr/>
        </p:nvGrpSpPr>
        <p:grpSpPr>
          <a:xfrm rot="21600000">
            <a:off x="8104611" y="2592324"/>
            <a:ext cx="667680" cy="57911"/>
            <a:chOff x="0" y="0"/>
            <a:chExt cx="667680" cy="57911"/>
          </a:xfrm>
        </p:grpSpPr>
        <p:sp>
          <p:nvSpPr>
            <p:cNvPr id="444" name="path"/>
            <p:cNvSpPr/>
            <p:nvPr/>
          </p:nvSpPr>
          <p:spPr>
            <a:xfrm>
              <a:off x="0" y="21081"/>
              <a:ext cx="667680" cy="14859"/>
            </a:xfrm>
            <a:custGeom>
              <a:avLst/>
              <a:gdLst/>
              <a:ahLst/>
              <a:cxnLst/>
              <a:rect l="0" t="0" r="0" b="0"/>
              <a:pathLst>
                <a:path w="1051" h="23">
                  <a:moveTo>
                    <a:pt x="1051" y="13"/>
                  </a:moveTo>
                  <a:lnTo>
                    <a:pt x="0" y="10"/>
                  </a:lnTo>
                </a:path>
              </a:pathLst>
            </a:custGeom>
            <a:noFill/>
            <a:ln w="12700" cap="flat">
              <a:solidFill>
                <a:srgbClr val="7F7F7F">
                  <a:alpha val="100000"/>
                </a:srgbClr>
              </a:solidFill>
              <a:prstDash val="solid"/>
              <a:miter lim="100000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446" name="path"/>
            <p:cNvSpPr/>
            <p:nvPr/>
          </p:nvSpPr>
          <p:spPr>
            <a:xfrm>
              <a:off x="620288" y="0"/>
              <a:ext cx="47244" cy="57911"/>
            </a:xfrm>
            <a:custGeom>
              <a:avLst/>
              <a:gdLst/>
              <a:ahLst/>
              <a:cxnLst/>
              <a:rect l="0" t="0" r="0" b="0"/>
              <a:pathLst>
                <a:path w="74" h="91">
                  <a:moveTo>
                    <a:pt x="0" y="45"/>
                  </a:moveTo>
                  <a:cubicBezTo>
                    <a:pt x="0" y="20"/>
                    <a:pt x="16" y="0"/>
                    <a:pt x="37" y="0"/>
                  </a:cubicBezTo>
                  <a:cubicBezTo>
                    <a:pt x="57" y="0"/>
                    <a:pt x="74" y="20"/>
                    <a:pt x="74" y="45"/>
                  </a:cubicBezTo>
                  <a:cubicBezTo>
                    <a:pt x="74" y="70"/>
                    <a:pt x="57" y="91"/>
                    <a:pt x="37" y="91"/>
                  </a:cubicBezTo>
                  <a:cubicBezTo>
                    <a:pt x="16" y="91"/>
                    <a:pt x="0" y="70"/>
                    <a:pt x="0" y="45"/>
                  </a:cubicBezTo>
                </a:path>
              </a:pathLst>
            </a:custGeom>
            <a:solidFill>
              <a:srgbClr val="7F7F7F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grpSp>
        <p:nvGrpSpPr>
          <p:cNvPr id="40" name="group 40"/>
          <p:cNvGrpSpPr/>
          <p:nvPr/>
        </p:nvGrpSpPr>
        <p:grpSpPr>
          <a:xfrm rot="21600000">
            <a:off x="8356072" y="3087624"/>
            <a:ext cx="667679" cy="57911"/>
            <a:chOff x="0" y="0"/>
            <a:chExt cx="667679" cy="57911"/>
          </a:xfrm>
        </p:grpSpPr>
        <p:sp>
          <p:nvSpPr>
            <p:cNvPr id="448" name="path"/>
            <p:cNvSpPr/>
            <p:nvPr/>
          </p:nvSpPr>
          <p:spPr>
            <a:xfrm>
              <a:off x="0" y="21081"/>
              <a:ext cx="667679" cy="14859"/>
            </a:xfrm>
            <a:custGeom>
              <a:avLst/>
              <a:gdLst/>
              <a:ahLst/>
              <a:cxnLst/>
              <a:rect l="0" t="0" r="0" b="0"/>
              <a:pathLst>
                <a:path w="1051" h="23">
                  <a:moveTo>
                    <a:pt x="1051" y="13"/>
                  </a:moveTo>
                  <a:lnTo>
                    <a:pt x="0" y="10"/>
                  </a:lnTo>
                </a:path>
              </a:pathLst>
            </a:custGeom>
            <a:noFill/>
            <a:ln w="12700" cap="flat">
              <a:solidFill>
                <a:srgbClr val="7F7F7F">
                  <a:alpha val="100000"/>
                </a:srgbClr>
              </a:solidFill>
              <a:prstDash val="solid"/>
              <a:miter lim="100000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450" name="path"/>
            <p:cNvSpPr/>
            <p:nvPr/>
          </p:nvSpPr>
          <p:spPr>
            <a:xfrm>
              <a:off x="620287" y="0"/>
              <a:ext cx="47244" cy="57911"/>
            </a:xfrm>
            <a:custGeom>
              <a:avLst/>
              <a:gdLst/>
              <a:ahLst/>
              <a:cxnLst/>
              <a:rect l="0" t="0" r="0" b="0"/>
              <a:pathLst>
                <a:path w="74" h="91">
                  <a:moveTo>
                    <a:pt x="0" y="45"/>
                  </a:moveTo>
                  <a:cubicBezTo>
                    <a:pt x="0" y="20"/>
                    <a:pt x="16" y="0"/>
                    <a:pt x="37" y="0"/>
                  </a:cubicBezTo>
                  <a:cubicBezTo>
                    <a:pt x="57" y="0"/>
                    <a:pt x="74" y="20"/>
                    <a:pt x="74" y="45"/>
                  </a:cubicBezTo>
                  <a:cubicBezTo>
                    <a:pt x="74" y="70"/>
                    <a:pt x="57" y="91"/>
                    <a:pt x="37" y="91"/>
                  </a:cubicBezTo>
                  <a:cubicBezTo>
                    <a:pt x="16" y="91"/>
                    <a:pt x="0" y="70"/>
                    <a:pt x="0" y="45"/>
                  </a:cubicBezTo>
                </a:path>
              </a:pathLst>
            </a:custGeom>
            <a:solidFill>
              <a:srgbClr val="7F7F7F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sp>
        <p:nvSpPr>
          <p:cNvPr id="452" name="path"/>
          <p:cNvSpPr/>
          <p:nvPr/>
        </p:nvSpPr>
        <p:spPr>
          <a:xfrm>
            <a:off x="4332715" y="4387531"/>
            <a:ext cx="361602" cy="101982"/>
          </a:xfrm>
          <a:custGeom>
            <a:avLst/>
            <a:gdLst/>
            <a:ahLst/>
            <a:cxnLst/>
            <a:rect l="0" t="0" r="0" b="0"/>
            <a:pathLst>
              <a:path w="569" h="160">
                <a:moveTo>
                  <a:pt x="2" y="150"/>
                </a:moveTo>
                <a:lnTo>
                  <a:pt x="567" y="9"/>
                </a:lnTo>
              </a:path>
            </a:pathLst>
          </a:custGeom>
          <a:noFill/>
          <a:ln w="12700" cap="flat">
            <a:solidFill>
              <a:srgbClr val="000000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54" name="path"/>
          <p:cNvSpPr/>
          <p:nvPr/>
        </p:nvSpPr>
        <p:spPr>
          <a:xfrm>
            <a:off x="7996411" y="3113468"/>
            <a:ext cx="361603" cy="101982"/>
          </a:xfrm>
          <a:custGeom>
            <a:avLst/>
            <a:gdLst/>
            <a:ahLst/>
            <a:cxnLst/>
            <a:rect l="0" t="0" r="0" b="0"/>
            <a:pathLst>
              <a:path w="569" h="160">
                <a:moveTo>
                  <a:pt x="2" y="150"/>
                </a:moveTo>
                <a:lnTo>
                  <a:pt x="567" y="9"/>
                </a:lnTo>
              </a:path>
            </a:pathLst>
          </a:custGeom>
          <a:noFill/>
          <a:ln w="12700" cap="flat">
            <a:solidFill>
              <a:srgbClr val="7F7F7F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56" name="path"/>
          <p:cNvSpPr/>
          <p:nvPr/>
        </p:nvSpPr>
        <p:spPr>
          <a:xfrm>
            <a:off x="3880087" y="3563048"/>
            <a:ext cx="361601" cy="101982"/>
          </a:xfrm>
          <a:custGeom>
            <a:avLst/>
            <a:gdLst/>
            <a:ahLst/>
            <a:cxnLst/>
            <a:rect l="0" t="0" r="0" b="0"/>
            <a:pathLst>
              <a:path w="569" h="160">
                <a:moveTo>
                  <a:pt x="2" y="150"/>
                </a:moveTo>
                <a:lnTo>
                  <a:pt x="567" y="9"/>
                </a:lnTo>
              </a:path>
            </a:pathLst>
          </a:custGeom>
          <a:noFill/>
          <a:ln w="12700" cap="flat">
            <a:solidFill>
              <a:srgbClr val="000000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grpSp>
        <p:nvGrpSpPr>
          <p:cNvPr id="42" name="group 42"/>
          <p:cNvGrpSpPr/>
          <p:nvPr/>
        </p:nvGrpSpPr>
        <p:grpSpPr>
          <a:xfrm rot="21600000">
            <a:off x="3357371" y="4108704"/>
            <a:ext cx="619486" cy="57911"/>
            <a:chOff x="0" y="0"/>
            <a:chExt cx="619486" cy="57911"/>
          </a:xfrm>
        </p:grpSpPr>
        <p:sp>
          <p:nvSpPr>
            <p:cNvPr id="458" name="path"/>
            <p:cNvSpPr/>
            <p:nvPr/>
          </p:nvSpPr>
          <p:spPr>
            <a:xfrm>
              <a:off x="53233" y="16510"/>
              <a:ext cx="566253" cy="22223"/>
            </a:xfrm>
            <a:custGeom>
              <a:avLst/>
              <a:gdLst/>
              <a:ahLst/>
              <a:cxnLst/>
              <a:rect l="0" t="0" r="0" b="0"/>
              <a:pathLst>
                <a:path w="891" h="34">
                  <a:moveTo>
                    <a:pt x="891" y="24"/>
                  </a:moveTo>
                  <a:lnTo>
                    <a:pt x="0" y="9"/>
                  </a:lnTo>
                </a:path>
              </a:pathLst>
            </a:custGeom>
            <a:noFill/>
            <a:ln w="12700" cap="flat">
              <a:solidFill>
                <a:srgbClr val="324273">
                  <a:alpha val="100000"/>
                </a:srgbClr>
              </a:solidFill>
              <a:prstDash val="solid"/>
              <a:miter lim="100000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460" name="path"/>
            <p:cNvSpPr/>
            <p:nvPr/>
          </p:nvSpPr>
          <p:spPr>
            <a:xfrm>
              <a:off x="0" y="0"/>
              <a:ext cx="47244" cy="57911"/>
            </a:xfrm>
            <a:custGeom>
              <a:avLst/>
              <a:gdLst/>
              <a:ahLst/>
              <a:cxnLst/>
              <a:rect l="0" t="0" r="0" b="0"/>
              <a:pathLst>
                <a:path w="74" h="91">
                  <a:moveTo>
                    <a:pt x="0" y="45"/>
                  </a:moveTo>
                  <a:cubicBezTo>
                    <a:pt x="0" y="20"/>
                    <a:pt x="16" y="0"/>
                    <a:pt x="37" y="0"/>
                  </a:cubicBezTo>
                  <a:cubicBezTo>
                    <a:pt x="57" y="0"/>
                    <a:pt x="74" y="20"/>
                    <a:pt x="74" y="45"/>
                  </a:cubicBezTo>
                  <a:cubicBezTo>
                    <a:pt x="74" y="70"/>
                    <a:pt x="57" y="91"/>
                    <a:pt x="37" y="91"/>
                  </a:cubicBezTo>
                  <a:cubicBezTo>
                    <a:pt x="16" y="91"/>
                    <a:pt x="0" y="70"/>
                    <a:pt x="0" y="45"/>
                  </a:cubicBezTo>
                </a:path>
              </a:pathLst>
            </a:custGeom>
            <a:solidFill>
              <a:srgbClr val="000000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grpSp>
        <p:nvGrpSpPr>
          <p:cNvPr id="44" name="group 44"/>
          <p:cNvGrpSpPr/>
          <p:nvPr/>
        </p:nvGrpSpPr>
        <p:grpSpPr>
          <a:xfrm rot="21600000">
            <a:off x="3230879" y="3639311"/>
            <a:ext cx="619486" cy="57911"/>
            <a:chOff x="0" y="0"/>
            <a:chExt cx="619486" cy="57911"/>
          </a:xfrm>
        </p:grpSpPr>
        <p:sp>
          <p:nvSpPr>
            <p:cNvPr id="462" name="path"/>
            <p:cNvSpPr/>
            <p:nvPr/>
          </p:nvSpPr>
          <p:spPr>
            <a:xfrm>
              <a:off x="53233" y="16510"/>
              <a:ext cx="566253" cy="22223"/>
            </a:xfrm>
            <a:custGeom>
              <a:avLst/>
              <a:gdLst/>
              <a:ahLst/>
              <a:cxnLst/>
              <a:rect l="0" t="0" r="0" b="0"/>
              <a:pathLst>
                <a:path w="891" h="34">
                  <a:moveTo>
                    <a:pt x="891" y="24"/>
                  </a:moveTo>
                  <a:lnTo>
                    <a:pt x="0" y="9"/>
                  </a:lnTo>
                </a:path>
              </a:pathLst>
            </a:custGeom>
            <a:noFill/>
            <a:ln w="12700" cap="flat">
              <a:solidFill>
                <a:srgbClr val="324273">
                  <a:alpha val="100000"/>
                </a:srgbClr>
              </a:solidFill>
              <a:prstDash val="solid"/>
              <a:miter lim="100000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464" name="path"/>
            <p:cNvSpPr/>
            <p:nvPr/>
          </p:nvSpPr>
          <p:spPr>
            <a:xfrm>
              <a:off x="0" y="0"/>
              <a:ext cx="47244" cy="57911"/>
            </a:xfrm>
            <a:custGeom>
              <a:avLst/>
              <a:gdLst/>
              <a:ahLst/>
              <a:cxnLst/>
              <a:rect l="0" t="0" r="0" b="0"/>
              <a:pathLst>
                <a:path w="74" h="91">
                  <a:moveTo>
                    <a:pt x="0" y="45"/>
                  </a:moveTo>
                  <a:cubicBezTo>
                    <a:pt x="0" y="20"/>
                    <a:pt x="16" y="0"/>
                    <a:pt x="37" y="0"/>
                  </a:cubicBezTo>
                  <a:cubicBezTo>
                    <a:pt x="57" y="0"/>
                    <a:pt x="74" y="20"/>
                    <a:pt x="74" y="45"/>
                  </a:cubicBezTo>
                  <a:cubicBezTo>
                    <a:pt x="74" y="70"/>
                    <a:pt x="57" y="91"/>
                    <a:pt x="37" y="91"/>
                  </a:cubicBezTo>
                  <a:cubicBezTo>
                    <a:pt x="16" y="91"/>
                    <a:pt x="0" y="70"/>
                    <a:pt x="0" y="45"/>
                  </a:cubicBezTo>
                </a:path>
              </a:pathLst>
            </a:custGeom>
            <a:solidFill>
              <a:srgbClr val="000000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sp>
        <p:nvSpPr>
          <p:cNvPr id="466" name="path"/>
          <p:cNvSpPr/>
          <p:nvPr/>
        </p:nvSpPr>
        <p:spPr>
          <a:xfrm>
            <a:off x="3736741" y="4480307"/>
            <a:ext cx="566252" cy="22223"/>
          </a:xfrm>
          <a:custGeom>
            <a:avLst/>
            <a:gdLst/>
            <a:ahLst/>
            <a:cxnLst/>
            <a:rect l="0" t="0" r="0" b="0"/>
            <a:pathLst>
              <a:path w="891" h="34">
                <a:moveTo>
                  <a:pt x="891" y="24"/>
                </a:moveTo>
                <a:lnTo>
                  <a:pt x="0" y="9"/>
                </a:lnTo>
              </a:path>
            </a:pathLst>
          </a:custGeom>
          <a:noFill/>
          <a:ln w="12700" cap="flat">
            <a:solidFill>
              <a:srgbClr val="324273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68" name="path"/>
          <p:cNvSpPr/>
          <p:nvPr/>
        </p:nvSpPr>
        <p:spPr>
          <a:xfrm>
            <a:off x="8970009" y="3081274"/>
            <a:ext cx="59944" cy="70611"/>
          </a:xfrm>
          <a:custGeom>
            <a:avLst/>
            <a:gdLst/>
            <a:ahLst/>
            <a:cxnLst/>
            <a:rect l="0" t="0" r="0" b="0"/>
            <a:pathLst>
              <a:path w="94" h="111">
                <a:moveTo>
                  <a:pt x="10" y="55"/>
                </a:moveTo>
                <a:cubicBezTo>
                  <a:pt x="10" y="30"/>
                  <a:pt x="26" y="10"/>
                  <a:pt x="47" y="10"/>
                </a:cubicBezTo>
                <a:cubicBezTo>
                  <a:pt x="67" y="10"/>
                  <a:pt x="84" y="30"/>
                  <a:pt x="84" y="55"/>
                </a:cubicBezTo>
                <a:cubicBezTo>
                  <a:pt x="84" y="80"/>
                  <a:pt x="67" y="101"/>
                  <a:pt x="47" y="101"/>
                </a:cubicBezTo>
                <a:cubicBezTo>
                  <a:pt x="26" y="101"/>
                  <a:pt x="10" y="80"/>
                  <a:pt x="10" y="55"/>
                </a:cubicBezTo>
              </a:path>
            </a:pathLst>
          </a:custGeom>
          <a:noFill/>
          <a:ln w="12700" cap="flat">
            <a:solidFill>
              <a:srgbClr val="7F7F7F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70" name="path"/>
          <p:cNvSpPr/>
          <p:nvPr/>
        </p:nvSpPr>
        <p:spPr>
          <a:xfrm>
            <a:off x="7846821" y="4003294"/>
            <a:ext cx="59944" cy="70611"/>
          </a:xfrm>
          <a:custGeom>
            <a:avLst/>
            <a:gdLst/>
            <a:ahLst/>
            <a:cxnLst/>
            <a:rect l="0" t="0" r="0" b="0"/>
            <a:pathLst>
              <a:path w="94" h="111">
                <a:moveTo>
                  <a:pt x="10" y="55"/>
                </a:moveTo>
                <a:cubicBezTo>
                  <a:pt x="10" y="30"/>
                  <a:pt x="26" y="10"/>
                  <a:pt x="47" y="10"/>
                </a:cubicBezTo>
                <a:cubicBezTo>
                  <a:pt x="67" y="10"/>
                  <a:pt x="84" y="30"/>
                  <a:pt x="84" y="55"/>
                </a:cubicBezTo>
                <a:cubicBezTo>
                  <a:pt x="84" y="80"/>
                  <a:pt x="67" y="101"/>
                  <a:pt x="47" y="101"/>
                </a:cubicBezTo>
                <a:cubicBezTo>
                  <a:pt x="26" y="101"/>
                  <a:pt x="10" y="80"/>
                  <a:pt x="10" y="55"/>
                </a:cubicBezTo>
              </a:path>
            </a:pathLst>
          </a:custGeom>
          <a:noFill/>
          <a:ln w="12700" cap="flat">
            <a:solidFill>
              <a:srgbClr val="7F7F7F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72" name="path"/>
          <p:cNvSpPr/>
          <p:nvPr/>
        </p:nvSpPr>
        <p:spPr>
          <a:xfrm>
            <a:off x="8718550" y="2585974"/>
            <a:ext cx="59944" cy="70611"/>
          </a:xfrm>
          <a:custGeom>
            <a:avLst/>
            <a:gdLst/>
            <a:ahLst/>
            <a:cxnLst/>
            <a:rect l="0" t="0" r="0" b="0"/>
            <a:pathLst>
              <a:path w="94" h="111">
                <a:moveTo>
                  <a:pt x="10" y="55"/>
                </a:moveTo>
                <a:cubicBezTo>
                  <a:pt x="10" y="30"/>
                  <a:pt x="26" y="10"/>
                  <a:pt x="47" y="10"/>
                </a:cubicBezTo>
                <a:cubicBezTo>
                  <a:pt x="67" y="10"/>
                  <a:pt x="84" y="30"/>
                  <a:pt x="84" y="55"/>
                </a:cubicBezTo>
                <a:cubicBezTo>
                  <a:pt x="84" y="80"/>
                  <a:pt x="67" y="101"/>
                  <a:pt x="47" y="101"/>
                </a:cubicBezTo>
                <a:cubicBezTo>
                  <a:pt x="26" y="101"/>
                  <a:pt x="10" y="80"/>
                  <a:pt x="10" y="55"/>
                </a:cubicBezTo>
              </a:path>
            </a:pathLst>
          </a:custGeom>
          <a:noFill/>
          <a:ln w="12700" cap="flat">
            <a:solidFill>
              <a:srgbClr val="7F7F7F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74" name="path"/>
          <p:cNvSpPr/>
          <p:nvPr/>
        </p:nvSpPr>
        <p:spPr>
          <a:xfrm>
            <a:off x="9005061" y="3636009"/>
            <a:ext cx="59944" cy="70611"/>
          </a:xfrm>
          <a:custGeom>
            <a:avLst/>
            <a:gdLst/>
            <a:ahLst/>
            <a:cxnLst/>
            <a:rect l="0" t="0" r="0" b="0"/>
            <a:pathLst>
              <a:path w="94" h="111">
                <a:moveTo>
                  <a:pt x="10" y="55"/>
                </a:moveTo>
                <a:cubicBezTo>
                  <a:pt x="10" y="30"/>
                  <a:pt x="26" y="10"/>
                  <a:pt x="47" y="10"/>
                </a:cubicBezTo>
                <a:cubicBezTo>
                  <a:pt x="67" y="10"/>
                  <a:pt x="84" y="30"/>
                  <a:pt x="84" y="55"/>
                </a:cubicBezTo>
                <a:cubicBezTo>
                  <a:pt x="84" y="80"/>
                  <a:pt x="67" y="101"/>
                  <a:pt x="47" y="101"/>
                </a:cubicBezTo>
                <a:cubicBezTo>
                  <a:pt x="26" y="101"/>
                  <a:pt x="10" y="80"/>
                  <a:pt x="10" y="55"/>
                </a:cubicBezTo>
              </a:path>
            </a:pathLst>
          </a:custGeom>
          <a:noFill/>
          <a:ln w="12700" cap="flat">
            <a:solidFill>
              <a:srgbClr val="7F7F7F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76" name="rect"/>
          <p:cNvSpPr/>
          <p:nvPr/>
        </p:nvSpPr>
        <p:spPr>
          <a:xfrm>
            <a:off x="3683508" y="4463795"/>
            <a:ext cx="47244" cy="57912"/>
          </a:xfrm>
          <a:prstGeom prst="rect">
            <a:avLst/>
          </a:prstGeom>
          <a:solidFill>
            <a:srgbClr val="000000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78" name="path"/>
          <p:cNvSpPr/>
          <p:nvPr/>
        </p:nvSpPr>
        <p:spPr>
          <a:xfrm>
            <a:off x="3677158" y="4457445"/>
            <a:ext cx="59944" cy="70612"/>
          </a:xfrm>
          <a:custGeom>
            <a:avLst/>
            <a:gdLst/>
            <a:ahLst/>
            <a:cxnLst/>
            <a:rect l="0" t="0" r="0" b="0"/>
            <a:pathLst>
              <a:path w="94" h="111">
                <a:moveTo>
                  <a:pt x="10" y="55"/>
                </a:moveTo>
                <a:cubicBezTo>
                  <a:pt x="10" y="30"/>
                  <a:pt x="26" y="10"/>
                  <a:pt x="47" y="10"/>
                </a:cubicBezTo>
                <a:cubicBezTo>
                  <a:pt x="67" y="10"/>
                  <a:pt x="84" y="30"/>
                  <a:pt x="84" y="55"/>
                </a:cubicBezTo>
                <a:cubicBezTo>
                  <a:pt x="84" y="80"/>
                  <a:pt x="67" y="101"/>
                  <a:pt x="47" y="101"/>
                </a:cubicBezTo>
                <a:cubicBezTo>
                  <a:pt x="26" y="101"/>
                  <a:pt x="10" y="80"/>
                  <a:pt x="10" y="55"/>
                </a:cubicBezTo>
              </a:path>
            </a:pathLst>
          </a:custGeom>
          <a:noFill/>
          <a:ln w="12700" cap="flat">
            <a:solidFill>
              <a:srgbClr val="192D54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80" name="path"/>
          <p:cNvSpPr/>
          <p:nvPr/>
        </p:nvSpPr>
        <p:spPr>
          <a:xfrm>
            <a:off x="3565905" y="2503678"/>
            <a:ext cx="59944" cy="70611"/>
          </a:xfrm>
          <a:custGeom>
            <a:avLst/>
            <a:gdLst/>
            <a:ahLst/>
            <a:cxnLst/>
            <a:rect l="0" t="0" r="0" b="0"/>
            <a:pathLst>
              <a:path w="94" h="111">
                <a:moveTo>
                  <a:pt x="10" y="55"/>
                </a:moveTo>
                <a:cubicBezTo>
                  <a:pt x="10" y="30"/>
                  <a:pt x="26" y="10"/>
                  <a:pt x="47" y="10"/>
                </a:cubicBezTo>
                <a:cubicBezTo>
                  <a:pt x="67" y="10"/>
                  <a:pt x="84" y="30"/>
                  <a:pt x="84" y="55"/>
                </a:cubicBezTo>
                <a:cubicBezTo>
                  <a:pt x="84" y="80"/>
                  <a:pt x="67" y="101"/>
                  <a:pt x="47" y="101"/>
                </a:cubicBezTo>
                <a:cubicBezTo>
                  <a:pt x="26" y="101"/>
                  <a:pt x="10" y="80"/>
                  <a:pt x="10" y="55"/>
                </a:cubicBezTo>
              </a:path>
            </a:pathLst>
          </a:custGeom>
          <a:noFill/>
          <a:ln w="12700" cap="flat">
            <a:solidFill>
              <a:srgbClr val="192D54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grpSp>
        <p:nvGrpSpPr>
          <p:cNvPr id="46" name="group 46"/>
          <p:cNvGrpSpPr/>
          <p:nvPr/>
        </p:nvGrpSpPr>
        <p:grpSpPr>
          <a:xfrm rot="21600000">
            <a:off x="4222750" y="3216909"/>
            <a:ext cx="59944" cy="70611"/>
            <a:chOff x="0" y="0"/>
            <a:chExt cx="59944" cy="70611"/>
          </a:xfrm>
        </p:grpSpPr>
        <p:sp>
          <p:nvSpPr>
            <p:cNvPr id="482" name="path"/>
            <p:cNvSpPr/>
            <p:nvPr/>
          </p:nvSpPr>
          <p:spPr>
            <a:xfrm>
              <a:off x="6350" y="6350"/>
              <a:ext cx="47244" cy="57911"/>
            </a:xfrm>
            <a:custGeom>
              <a:avLst/>
              <a:gdLst/>
              <a:ahLst/>
              <a:cxnLst/>
              <a:rect l="0" t="0" r="0" b="0"/>
              <a:pathLst>
                <a:path w="74" h="91">
                  <a:moveTo>
                    <a:pt x="0" y="45"/>
                  </a:moveTo>
                  <a:cubicBezTo>
                    <a:pt x="0" y="20"/>
                    <a:pt x="16" y="0"/>
                    <a:pt x="37" y="0"/>
                  </a:cubicBezTo>
                  <a:cubicBezTo>
                    <a:pt x="57" y="0"/>
                    <a:pt x="74" y="20"/>
                    <a:pt x="74" y="45"/>
                  </a:cubicBezTo>
                  <a:cubicBezTo>
                    <a:pt x="74" y="70"/>
                    <a:pt x="57" y="91"/>
                    <a:pt x="37" y="91"/>
                  </a:cubicBezTo>
                  <a:cubicBezTo>
                    <a:pt x="16" y="91"/>
                    <a:pt x="0" y="70"/>
                    <a:pt x="0" y="45"/>
                  </a:cubicBezTo>
                </a:path>
              </a:pathLst>
            </a:custGeom>
            <a:solidFill>
              <a:srgbClr val="000000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484" name="path"/>
            <p:cNvSpPr/>
            <p:nvPr/>
          </p:nvSpPr>
          <p:spPr>
            <a:xfrm>
              <a:off x="0" y="0"/>
              <a:ext cx="59944" cy="70611"/>
            </a:xfrm>
            <a:custGeom>
              <a:avLst/>
              <a:gdLst/>
              <a:ahLst/>
              <a:cxnLst/>
              <a:rect l="0" t="0" r="0" b="0"/>
              <a:pathLst>
                <a:path w="94" h="111">
                  <a:moveTo>
                    <a:pt x="10" y="55"/>
                  </a:moveTo>
                  <a:cubicBezTo>
                    <a:pt x="10" y="30"/>
                    <a:pt x="26" y="10"/>
                    <a:pt x="47" y="10"/>
                  </a:cubicBezTo>
                  <a:cubicBezTo>
                    <a:pt x="67" y="10"/>
                    <a:pt x="84" y="30"/>
                    <a:pt x="84" y="55"/>
                  </a:cubicBezTo>
                  <a:cubicBezTo>
                    <a:pt x="84" y="80"/>
                    <a:pt x="67" y="101"/>
                    <a:pt x="47" y="101"/>
                  </a:cubicBezTo>
                  <a:cubicBezTo>
                    <a:pt x="26" y="101"/>
                    <a:pt x="10" y="80"/>
                    <a:pt x="10" y="55"/>
                  </a:cubicBezTo>
                </a:path>
              </a:pathLst>
            </a:custGeom>
            <a:noFill/>
            <a:ln w="12700" cap="flat">
              <a:solidFill>
                <a:srgbClr val="192D54">
                  <a:alpha val="100000"/>
                </a:srgbClr>
              </a:solidFill>
              <a:prstDash val="solid"/>
              <a:miter lim="100000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sp>
        <p:nvSpPr>
          <p:cNvPr id="486" name="path"/>
          <p:cNvSpPr/>
          <p:nvPr/>
        </p:nvSpPr>
        <p:spPr>
          <a:xfrm>
            <a:off x="3351021" y="4102354"/>
            <a:ext cx="59944" cy="70611"/>
          </a:xfrm>
          <a:custGeom>
            <a:avLst/>
            <a:gdLst/>
            <a:ahLst/>
            <a:cxnLst/>
            <a:rect l="0" t="0" r="0" b="0"/>
            <a:pathLst>
              <a:path w="94" h="111">
                <a:moveTo>
                  <a:pt x="10" y="55"/>
                </a:moveTo>
                <a:cubicBezTo>
                  <a:pt x="10" y="30"/>
                  <a:pt x="26" y="10"/>
                  <a:pt x="47" y="10"/>
                </a:cubicBezTo>
                <a:cubicBezTo>
                  <a:pt x="67" y="10"/>
                  <a:pt x="84" y="30"/>
                  <a:pt x="84" y="55"/>
                </a:cubicBezTo>
                <a:cubicBezTo>
                  <a:pt x="84" y="80"/>
                  <a:pt x="67" y="101"/>
                  <a:pt x="47" y="101"/>
                </a:cubicBezTo>
                <a:cubicBezTo>
                  <a:pt x="26" y="101"/>
                  <a:pt x="10" y="80"/>
                  <a:pt x="10" y="55"/>
                </a:cubicBezTo>
              </a:path>
            </a:pathLst>
          </a:custGeom>
          <a:noFill/>
          <a:ln w="12700" cap="flat">
            <a:solidFill>
              <a:srgbClr val="192D54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88" name="path"/>
          <p:cNvSpPr/>
          <p:nvPr/>
        </p:nvSpPr>
        <p:spPr>
          <a:xfrm>
            <a:off x="3224529" y="3632961"/>
            <a:ext cx="59944" cy="70611"/>
          </a:xfrm>
          <a:custGeom>
            <a:avLst/>
            <a:gdLst/>
            <a:ahLst/>
            <a:cxnLst/>
            <a:rect l="0" t="0" r="0" b="0"/>
            <a:pathLst>
              <a:path w="94" h="111">
                <a:moveTo>
                  <a:pt x="10" y="55"/>
                </a:moveTo>
                <a:cubicBezTo>
                  <a:pt x="10" y="30"/>
                  <a:pt x="26" y="10"/>
                  <a:pt x="47" y="10"/>
                </a:cubicBezTo>
                <a:cubicBezTo>
                  <a:pt x="67" y="10"/>
                  <a:pt x="84" y="30"/>
                  <a:pt x="84" y="55"/>
                </a:cubicBezTo>
                <a:cubicBezTo>
                  <a:pt x="84" y="80"/>
                  <a:pt x="67" y="101"/>
                  <a:pt x="47" y="101"/>
                </a:cubicBezTo>
                <a:cubicBezTo>
                  <a:pt x="26" y="101"/>
                  <a:pt x="10" y="80"/>
                  <a:pt x="10" y="55"/>
                </a:cubicBezTo>
              </a:path>
            </a:pathLst>
          </a:custGeom>
          <a:noFill/>
          <a:ln w="12700" cap="flat">
            <a:solidFill>
              <a:srgbClr val="192D54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90" name="path"/>
          <p:cNvSpPr/>
          <p:nvPr/>
        </p:nvSpPr>
        <p:spPr>
          <a:xfrm>
            <a:off x="8579866" y="4449826"/>
            <a:ext cx="59943" cy="70612"/>
          </a:xfrm>
          <a:custGeom>
            <a:avLst/>
            <a:gdLst/>
            <a:ahLst/>
            <a:cxnLst/>
            <a:rect l="0" t="0" r="0" b="0"/>
            <a:pathLst>
              <a:path w="94" h="111">
                <a:moveTo>
                  <a:pt x="10" y="55"/>
                </a:moveTo>
                <a:cubicBezTo>
                  <a:pt x="10" y="30"/>
                  <a:pt x="26" y="10"/>
                  <a:pt x="47" y="10"/>
                </a:cubicBezTo>
                <a:cubicBezTo>
                  <a:pt x="67" y="10"/>
                  <a:pt x="84" y="30"/>
                  <a:pt x="84" y="55"/>
                </a:cubicBezTo>
                <a:cubicBezTo>
                  <a:pt x="84" y="80"/>
                  <a:pt x="67" y="101"/>
                  <a:pt x="47" y="101"/>
                </a:cubicBezTo>
                <a:cubicBezTo>
                  <a:pt x="26" y="101"/>
                  <a:pt x="10" y="80"/>
                  <a:pt x="10" y="55"/>
                </a:cubicBezTo>
              </a:path>
            </a:pathLst>
          </a:custGeom>
          <a:noFill/>
          <a:ln w="12700" cap="flat">
            <a:solidFill>
              <a:srgbClr val="7F7F7F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grpSp>
        <p:nvGrpSpPr>
          <p:cNvPr id="48" name="group 48"/>
          <p:cNvGrpSpPr/>
          <p:nvPr/>
        </p:nvGrpSpPr>
        <p:grpSpPr>
          <a:xfrm rot="21600000">
            <a:off x="7987030" y="3498850"/>
            <a:ext cx="59943" cy="70611"/>
            <a:chOff x="0" y="0"/>
            <a:chExt cx="59943" cy="70611"/>
          </a:xfrm>
        </p:grpSpPr>
        <p:sp>
          <p:nvSpPr>
            <p:cNvPr id="492" name="path"/>
            <p:cNvSpPr/>
            <p:nvPr/>
          </p:nvSpPr>
          <p:spPr>
            <a:xfrm>
              <a:off x="6350" y="6350"/>
              <a:ext cx="47243" cy="57911"/>
            </a:xfrm>
            <a:custGeom>
              <a:avLst/>
              <a:gdLst/>
              <a:ahLst/>
              <a:cxnLst/>
              <a:rect l="0" t="0" r="0" b="0"/>
              <a:pathLst>
                <a:path w="74" h="91">
                  <a:moveTo>
                    <a:pt x="0" y="45"/>
                  </a:moveTo>
                  <a:cubicBezTo>
                    <a:pt x="0" y="20"/>
                    <a:pt x="16" y="0"/>
                    <a:pt x="37" y="0"/>
                  </a:cubicBezTo>
                  <a:cubicBezTo>
                    <a:pt x="57" y="0"/>
                    <a:pt x="74" y="20"/>
                    <a:pt x="74" y="45"/>
                  </a:cubicBezTo>
                  <a:cubicBezTo>
                    <a:pt x="74" y="70"/>
                    <a:pt x="57" y="91"/>
                    <a:pt x="37" y="91"/>
                  </a:cubicBezTo>
                  <a:cubicBezTo>
                    <a:pt x="16" y="91"/>
                    <a:pt x="0" y="70"/>
                    <a:pt x="0" y="45"/>
                  </a:cubicBezTo>
                </a:path>
              </a:pathLst>
            </a:custGeom>
            <a:solidFill>
              <a:srgbClr val="7F7F7F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494" name="path"/>
            <p:cNvSpPr/>
            <p:nvPr/>
          </p:nvSpPr>
          <p:spPr>
            <a:xfrm>
              <a:off x="0" y="0"/>
              <a:ext cx="59943" cy="70611"/>
            </a:xfrm>
            <a:custGeom>
              <a:avLst/>
              <a:gdLst/>
              <a:ahLst/>
              <a:cxnLst/>
              <a:rect l="0" t="0" r="0" b="0"/>
              <a:pathLst>
                <a:path w="94" h="111">
                  <a:moveTo>
                    <a:pt x="10" y="55"/>
                  </a:moveTo>
                  <a:cubicBezTo>
                    <a:pt x="10" y="30"/>
                    <a:pt x="26" y="10"/>
                    <a:pt x="47" y="10"/>
                  </a:cubicBezTo>
                  <a:cubicBezTo>
                    <a:pt x="67" y="10"/>
                    <a:pt x="84" y="30"/>
                    <a:pt x="84" y="55"/>
                  </a:cubicBezTo>
                  <a:cubicBezTo>
                    <a:pt x="84" y="80"/>
                    <a:pt x="67" y="101"/>
                    <a:pt x="47" y="101"/>
                  </a:cubicBezTo>
                  <a:cubicBezTo>
                    <a:pt x="26" y="101"/>
                    <a:pt x="10" y="80"/>
                    <a:pt x="10" y="55"/>
                  </a:cubicBezTo>
                </a:path>
              </a:pathLst>
            </a:custGeom>
            <a:noFill/>
            <a:ln w="12700" cap="flat">
              <a:solidFill>
                <a:srgbClr val="7F7F7F">
                  <a:alpha val="100000"/>
                </a:srgbClr>
              </a:solidFill>
              <a:prstDash val="solid"/>
              <a:miter lim="100000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sp>
        <p:nvSpPr>
          <p:cNvPr id="496" name="path"/>
          <p:cNvSpPr/>
          <p:nvPr/>
        </p:nvSpPr>
        <p:spPr>
          <a:xfrm>
            <a:off x="8864854" y="4141978"/>
            <a:ext cx="59943" cy="70611"/>
          </a:xfrm>
          <a:custGeom>
            <a:avLst/>
            <a:gdLst/>
            <a:ahLst/>
            <a:cxnLst/>
            <a:rect l="0" t="0" r="0" b="0"/>
            <a:pathLst>
              <a:path w="94" h="111">
                <a:moveTo>
                  <a:pt x="10" y="55"/>
                </a:moveTo>
                <a:cubicBezTo>
                  <a:pt x="10" y="30"/>
                  <a:pt x="26" y="10"/>
                  <a:pt x="47" y="10"/>
                </a:cubicBezTo>
                <a:cubicBezTo>
                  <a:pt x="67" y="10"/>
                  <a:pt x="84" y="30"/>
                  <a:pt x="84" y="55"/>
                </a:cubicBezTo>
                <a:cubicBezTo>
                  <a:pt x="84" y="80"/>
                  <a:pt x="67" y="101"/>
                  <a:pt x="47" y="101"/>
                </a:cubicBezTo>
                <a:cubicBezTo>
                  <a:pt x="26" y="101"/>
                  <a:pt x="10" y="80"/>
                  <a:pt x="10" y="55"/>
                </a:cubicBezTo>
              </a:path>
            </a:pathLst>
          </a:custGeom>
          <a:noFill/>
          <a:ln w="12700" cap="flat">
            <a:solidFill>
              <a:srgbClr val="7F7F7F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98" name="path"/>
          <p:cNvSpPr/>
          <p:nvPr/>
        </p:nvSpPr>
        <p:spPr>
          <a:xfrm>
            <a:off x="7561834" y="4312666"/>
            <a:ext cx="59942" cy="70611"/>
          </a:xfrm>
          <a:custGeom>
            <a:avLst/>
            <a:gdLst/>
            <a:ahLst/>
            <a:cxnLst/>
            <a:rect l="0" t="0" r="0" b="0"/>
            <a:pathLst>
              <a:path w="94" h="111">
                <a:moveTo>
                  <a:pt x="10" y="55"/>
                </a:moveTo>
                <a:cubicBezTo>
                  <a:pt x="10" y="30"/>
                  <a:pt x="26" y="10"/>
                  <a:pt x="47" y="10"/>
                </a:cubicBezTo>
                <a:cubicBezTo>
                  <a:pt x="67" y="10"/>
                  <a:pt x="84" y="30"/>
                  <a:pt x="84" y="55"/>
                </a:cubicBezTo>
                <a:cubicBezTo>
                  <a:pt x="84" y="80"/>
                  <a:pt x="67" y="101"/>
                  <a:pt x="47" y="101"/>
                </a:cubicBezTo>
                <a:cubicBezTo>
                  <a:pt x="26" y="101"/>
                  <a:pt x="10" y="80"/>
                  <a:pt x="10" y="55"/>
                </a:cubicBezTo>
              </a:path>
            </a:pathLst>
          </a:custGeom>
          <a:noFill/>
          <a:ln w="12700" cap="flat">
            <a:solidFill>
              <a:srgbClr val="7F7F7F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500" name="path"/>
          <p:cNvSpPr/>
          <p:nvPr/>
        </p:nvSpPr>
        <p:spPr>
          <a:xfrm>
            <a:off x="4510785" y="2669794"/>
            <a:ext cx="59944" cy="69088"/>
          </a:xfrm>
          <a:custGeom>
            <a:avLst/>
            <a:gdLst/>
            <a:ahLst/>
            <a:cxnLst/>
            <a:rect l="0" t="0" r="0" b="0"/>
            <a:pathLst>
              <a:path w="94" h="108">
                <a:moveTo>
                  <a:pt x="10" y="54"/>
                </a:moveTo>
                <a:cubicBezTo>
                  <a:pt x="10" y="29"/>
                  <a:pt x="26" y="10"/>
                  <a:pt x="47" y="10"/>
                </a:cubicBezTo>
                <a:cubicBezTo>
                  <a:pt x="67" y="10"/>
                  <a:pt x="84" y="29"/>
                  <a:pt x="84" y="54"/>
                </a:cubicBezTo>
                <a:cubicBezTo>
                  <a:pt x="84" y="79"/>
                  <a:pt x="67" y="98"/>
                  <a:pt x="47" y="98"/>
                </a:cubicBezTo>
                <a:cubicBezTo>
                  <a:pt x="26" y="98"/>
                  <a:pt x="10" y="79"/>
                  <a:pt x="10" y="54"/>
                </a:cubicBezTo>
              </a:path>
            </a:pathLst>
          </a:custGeom>
          <a:noFill/>
          <a:ln w="12700" cap="flat">
            <a:solidFill>
              <a:srgbClr val="192D54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502" name="picture 50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600000">
            <a:off x="3830954" y="3630430"/>
            <a:ext cx="60959" cy="66277"/>
          </a:xfrm>
          <a:prstGeom prst="rect">
            <a:avLst/>
          </a:prstGeom>
        </p:spPr>
      </p:pic>
      <p:pic>
        <p:nvPicPr>
          <p:cNvPr id="504" name="picture 50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600000">
            <a:off x="7946390" y="3180850"/>
            <a:ext cx="60959" cy="66277"/>
          </a:xfrm>
          <a:prstGeom prst="rect">
            <a:avLst/>
          </a:prstGeom>
        </p:spPr>
      </p:pic>
      <p:pic>
        <p:nvPicPr>
          <p:cNvPr id="506" name="picture 50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600000">
            <a:off x="8081708" y="2591370"/>
            <a:ext cx="60896" cy="66295"/>
          </a:xfrm>
          <a:prstGeom prst="rect">
            <a:avLst/>
          </a:prstGeom>
        </p:spPr>
      </p:pic>
      <p:pic>
        <p:nvPicPr>
          <p:cNvPr id="508" name="picture 50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600000">
            <a:off x="4217860" y="3535552"/>
            <a:ext cx="60896" cy="66285"/>
          </a:xfrm>
          <a:prstGeom prst="rect">
            <a:avLst/>
          </a:prstGeom>
        </p:spPr>
      </p:pic>
      <p:pic>
        <p:nvPicPr>
          <p:cNvPr id="510" name="picture 5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21600000">
            <a:off x="8333295" y="3085981"/>
            <a:ext cx="60896" cy="66277"/>
          </a:xfrm>
          <a:prstGeom prst="rect">
            <a:avLst/>
          </a:prstGeom>
        </p:spPr>
      </p:pic>
      <p:pic>
        <p:nvPicPr>
          <p:cNvPr id="512" name="picture 5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21600000">
            <a:off x="4283630" y="4455223"/>
            <a:ext cx="60912" cy="66258"/>
          </a:xfrm>
          <a:prstGeom prst="rect">
            <a:avLst/>
          </a:prstGeom>
        </p:spPr>
      </p:pic>
      <p:pic>
        <p:nvPicPr>
          <p:cNvPr id="514" name="picture 51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21600000">
            <a:off x="4670535" y="4360298"/>
            <a:ext cx="60848" cy="66285"/>
          </a:xfrm>
          <a:prstGeom prst="rect">
            <a:avLst/>
          </a:prstGeom>
        </p:spPr>
      </p:pic>
      <p:pic>
        <p:nvPicPr>
          <p:cNvPr id="516" name="picture 51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21600000">
            <a:off x="3957177" y="4100203"/>
            <a:ext cx="60848" cy="66277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TFlMGEyNDZhZTg2YTA4ODMyNWFiYTQ4YTM1ZWNiOTMifQ==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3652</Words>
  <Application>WPS 演示</Application>
  <PresentationFormat/>
  <Paragraphs>601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7" baseType="lpstr">
      <vt:lpstr>Arial</vt:lpstr>
      <vt:lpstr>宋体</vt:lpstr>
      <vt:lpstr>Wingdings</vt:lpstr>
      <vt:lpstr>微软雅黑</vt:lpstr>
      <vt:lpstr>Arial</vt:lpstr>
      <vt:lpstr>Wingdings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Administrator</dc:creator>
  <cp:lastModifiedBy>LQ</cp:lastModifiedBy>
  <cp:revision>2</cp:revision>
  <dcterms:created xsi:type="dcterms:W3CDTF">2024-04-25T04:26:00Z</dcterms:created>
  <dcterms:modified xsi:type="dcterms:W3CDTF">2024-04-25T04:28:06Z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wqlLaW5nc29mdCBQREYgdG8gV1BTIDkw</vt:lpwstr>
  </property>
  <property fmtid="{D5CDD505-2E9C-101B-9397-08002B2CF9AE}" pid="3" name="Created">
    <vt:filetime>2024-04-25T20:25:08Z</vt:filetime>
  </property>
  <property fmtid="{D5CDD505-2E9C-101B-9397-08002B2CF9AE}" pid="4" name="ICV">
    <vt:lpwstr>7628DD47C292464CBD04E65DE5238B46_13</vt:lpwstr>
  </property>
  <property fmtid="{D5CDD505-2E9C-101B-9397-08002B2CF9AE}" pid="5" name="KSOProductBuildVer">
    <vt:lpwstr>2052-12.1.0.16729</vt:lpwstr>
  </property>
</Properties>
</file>